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74" r:id="rId4"/>
    <p:sldId id="288" r:id="rId5"/>
    <p:sldId id="290" r:id="rId6"/>
    <p:sldId id="275" r:id="rId7"/>
    <p:sldId id="265" r:id="rId8"/>
    <p:sldId id="266" r:id="rId9"/>
    <p:sldId id="276" r:id="rId10"/>
    <p:sldId id="289" r:id="rId11"/>
    <p:sldId id="291" r:id="rId12"/>
    <p:sldId id="292" r:id="rId13"/>
    <p:sldId id="277" r:id="rId14"/>
    <p:sldId id="278" r:id="rId15"/>
    <p:sldId id="279" r:id="rId16"/>
    <p:sldId id="280" r:id="rId17"/>
    <p:sldId id="267" r:id="rId18"/>
    <p:sldId id="272" r:id="rId19"/>
    <p:sldId id="287" r:id="rId20"/>
    <p:sldId id="285" r:id="rId21"/>
    <p:sldId id="28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6192"/>
    <a:srgbClr val="B7B0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74"/>
  </p:normalViewPr>
  <p:slideViewPr>
    <p:cSldViewPr>
      <p:cViewPr>
        <p:scale>
          <a:sx n="82" d="100"/>
          <a:sy n="82" d="100"/>
        </p:scale>
        <p:origin x="1411" y="2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Percentage of Sales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Sheet1!$E$3</c:f>
              <c:strCache>
                <c:ptCount val="1"/>
                <c:pt idx="0">
                  <c:v>Percentage of Sales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Sheet1!$B$4:$B$23</c:f>
              <c:strCache>
                <c:ptCount val="20"/>
                <c:pt idx="0">
                  <c:v>4</c:v>
                </c:pt>
                <c:pt idx="1">
                  <c:v>4 1/2</c:v>
                </c:pt>
                <c:pt idx="2">
                  <c:v>5</c:v>
                </c:pt>
                <c:pt idx="3">
                  <c:v>5 1/2</c:v>
                </c:pt>
                <c:pt idx="4">
                  <c:v>6</c:v>
                </c:pt>
                <c:pt idx="5">
                  <c:v>6 1/2</c:v>
                </c:pt>
                <c:pt idx="6">
                  <c:v>7</c:v>
                </c:pt>
                <c:pt idx="7">
                  <c:v>7 1/2</c:v>
                </c:pt>
                <c:pt idx="8">
                  <c:v>8</c:v>
                </c:pt>
                <c:pt idx="9">
                  <c:v>8 1/2</c:v>
                </c:pt>
                <c:pt idx="10">
                  <c:v>9</c:v>
                </c:pt>
                <c:pt idx="11">
                  <c:v>9 1/2</c:v>
                </c:pt>
                <c:pt idx="12">
                  <c:v>10</c:v>
                </c:pt>
                <c:pt idx="13">
                  <c:v>10 1/2</c:v>
                </c:pt>
                <c:pt idx="14">
                  <c:v>11</c:v>
                </c:pt>
                <c:pt idx="15">
                  <c:v>11 1/2</c:v>
                </c:pt>
                <c:pt idx="16">
                  <c:v>12</c:v>
                </c:pt>
                <c:pt idx="17">
                  <c:v>12 1/2</c:v>
                </c:pt>
                <c:pt idx="18">
                  <c:v>13</c:v>
                </c:pt>
                <c:pt idx="19">
                  <c:v>14+</c:v>
                </c:pt>
              </c:strCache>
            </c:strRef>
          </c:cat>
          <c:val>
            <c:numRef>
              <c:f>Sheet1!$E$4:$E$23</c:f>
              <c:numCache>
                <c:formatCode>General</c:formatCode>
                <c:ptCount val="20"/>
                <c:pt idx="0">
                  <c:v>0.8526911695493028</c:v>
                </c:pt>
                <c:pt idx="1">
                  <c:v>0.24466043836900664</c:v>
                </c:pt>
                <c:pt idx="2">
                  <c:v>1.7802667256087452</c:v>
                </c:pt>
                <c:pt idx="3">
                  <c:v>1.9372762281134659</c:v>
                </c:pt>
                <c:pt idx="4">
                  <c:v>5.8931916182839856</c:v>
                </c:pt>
                <c:pt idx="5">
                  <c:v>5.8491756048390933</c:v>
                </c:pt>
                <c:pt idx="6">
                  <c:v>12.509312911935581</c:v>
                </c:pt>
                <c:pt idx="7">
                  <c:v>11.194929964996788</c:v>
                </c:pt>
                <c:pt idx="8">
                  <c:v>16.02697362278467</c:v>
                </c:pt>
                <c:pt idx="9">
                  <c:v>11.786192691055222</c:v>
                </c:pt>
                <c:pt idx="10">
                  <c:v>13.06399089954631</c:v>
                </c:pt>
                <c:pt idx="11">
                  <c:v>4.5509890264839212</c:v>
                </c:pt>
                <c:pt idx="12">
                  <c:v>9.2774704702091615</c:v>
                </c:pt>
                <c:pt idx="13">
                  <c:v>0.72883658626281178</c:v>
                </c:pt>
                <c:pt idx="14">
                  <c:v>3.0045216450175207</c:v>
                </c:pt>
                <c:pt idx="15">
                  <c:v>9.3367301246739282E-2</c:v>
                </c:pt>
                <c:pt idx="16">
                  <c:v>0.76885114393998577</c:v>
                </c:pt>
                <c:pt idx="17">
                  <c:v>6.116510959225166E-2</c:v>
                </c:pt>
                <c:pt idx="18">
                  <c:v>0.34526846910018694</c:v>
                </c:pt>
                <c:pt idx="19">
                  <c:v>3.0868373065248499E-2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D7-49CF-94F1-8CBA66B55D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39840064"/>
        <c:axId val="640022608"/>
      </c:barChart>
      <c:catAx>
        <c:axId val="63984006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Shoe Size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0022608"/>
        <c:crosses val="autoZero"/>
        <c:auto val="1"/>
        <c:lblAlgn val="ctr"/>
        <c:lblOffset val="100"/>
        <c:noMultiLvlLbl val="0"/>
      </c:catAx>
      <c:valAx>
        <c:axId val="640022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Percentage</a:t>
                </a:r>
                <a:r>
                  <a:rPr lang="en-US" baseline="0"/>
                  <a:t> of Sales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9840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A50697-875D-4C3C-94D6-ACD483E2808C}" type="doc">
      <dgm:prSet loTypeId="urn:microsoft.com/office/officeart/2005/8/layout/chevron1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6757660-6648-470D-95CF-FB8190CDAF80}">
      <dgm:prSet custT="1"/>
      <dgm:spPr/>
      <dgm:t>
        <a:bodyPr/>
        <a:lstStyle/>
        <a:p>
          <a:r>
            <a:rPr lang="en-US" sz="2400" dirty="0"/>
            <a:t>Prototype V1</a:t>
          </a:r>
        </a:p>
      </dgm:t>
    </dgm:pt>
    <dgm:pt modelId="{D6742B44-0D2F-411B-A89A-05A80582C93A}" type="parTrans" cxnId="{B04B3CDE-517C-4717-A4F6-FB2FD17A90D5}">
      <dgm:prSet/>
      <dgm:spPr/>
      <dgm:t>
        <a:bodyPr/>
        <a:lstStyle/>
        <a:p>
          <a:endParaRPr lang="en-US"/>
        </a:p>
      </dgm:t>
    </dgm:pt>
    <dgm:pt modelId="{9ABD7385-E77D-4215-A226-FFDB9DFDAD30}" type="sibTrans" cxnId="{B04B3CDE-517C-4717-A4F6-FB2FD17A90D5}">
      <dgm:prSet/>
      <dgm:spPr/>
      <dgm:t>
        <a:bodyPr/>
        <a:lstStyle/>
        <a:p>
          <a:endParaRPr lang="en-US"/>
        </a:p>
      </dgm:t>
    </dgm:pt>
    <dgm:pt modelId="{24FB9B54-CB64-435D-B9D6-ACFF81C0E689}">
      <dgm:prSet custT="1"/>
      <dgm:spPr/>
      <dgm:t>
        <a:bodyPr/>
        <a:lstStyle/>
        <a:p>
          <a:r>
            <a:rPr lang="en-US" sz="2400" dirty="0"/>
            <a:t>Future Work</a:t>
          </a:r>
        </a:p>
      </dgm:t>
    </dgm:pt>
    <dgm:pt modelId="{32DE1CDC-B82E-4A4E-ADF4-A2B647D60C9C}" type="parTrans" cxnId="{570A7920-DE76-4221-96B6-B5BE22A963CD}">
      <dgm:prSet/>
      <dgm:spPr/>
      <dgm:t>
        <a:bodyPr/>
        <a:lstStyle/>
        <a:p>
          <a:endParaRPr lang="en-US"/>
        </a:p>
      </dgm:t>
    </dgm:pt>
    <dgm:pt modelId="{50657C16-2A35-417A-8837-D6E41B5DE291}" type="sibTrans" cxnId="{570A7920-DE76-4221-96B6-B5BE22A963CD}">
      <dgm:prSet/>
      <dgm:spPr/>
      <dgm:t>
        <a:bodyPr/>
        <a:lstStyle/>
        <a:p>
          <a:endParaRPr lang="en-US"/>
        </a:p>
      </dgm:t>
    </dgm:pt>
    <dgm:pt modelId="{EAD57E86-F618-4921-89C5-1EB61A73609D}" type="pres">
      <dgm:prSet presAssocID="{6CA50697-875D-4C3C-94D6-ACD483E2808C}" presName="Name0" presStyleCnt="0">
        <dgm:presLayoutVars>
          <dgm:dir/>
          <dgm:animLvl val="lvl"/>
          <dgm:resizeHandles val="exact"/>
        </dgm:presLayoutVars>
      </dgm:prSet>
      <dgm:spPr/>
    </dgm:pt>
    <dgm:pt modelId="{5872B5CC-2A9B-4C53-A808-81614B75BB4F}" type="pres">
      <dgm:prSet presAssocID="{F6757660-6648-470D-95CF-FB8190CDAF80}" presName="parTxOnly" presStyleLbl="node1" presStyleIdx="0" presStyleCnt="2">
        <dgm:presLayoutVars>
          <dgm:chMax val="0"/>
          <dgm:chPref val="0"/>
          <dgm:bulletEnabled val="1"/>
        </dgm:presLayoutVars>
      </dgm:prSet>
      <dgm:spPr/>
    </dgm:pt>
    <dgm:pt modelId="{B5AD13C7-8033-40A7-A85F-98C57AA02BDB}" type="pres">
      <dgm:prSet presAssocID="{9ABD7385-E77D-4215-A226-FFDB9DFDAD30}" presName="parTxOnlySpace" presStyleCnt="0"/>
      <dgm:spPr/>
    </dgm:pt>
    <dgm:pt modelId="{54281D2B-8020-4A1D-A7E6-F0619E925DD5}" type="pres">
      <dgm:prSet presAssocID="{24FB9B54-CB64-435D-B9D6-ACFF81C0E689}" presName="parTxOnly" presStyleLbl="node1" presStyleIdx="1" presStyleCnt="2">
        <dgm:presLayoutVars>
          <dgm:chMax val="0"/>
          <dgm:chPref val="0"/>
          <dgm:bulletEnabled val="1"/>
        </dgm:presLayoutVars>
      </dgm:prSet>
      <dgm:spPr/>
    </dgm:pt>
  </dgm:ptLst>
  <dgm:cxnLst>
    <dgm:cxn modelId="{570A7920-DE76-4221-96B6-B5BE22A963CD}" srcId="{6CA50697-875D-4C3C-94D6-ACD483E2808C}" destId="{24FB9B54-CB64-435D-B9D6-ACFF81C0E689}" srcOrd="1" destOrd="0" parTransId="{32DE1CDC-B82E-4A4E-ADF4-A2B647D60C9C}" sibTransId="{50657C16-2A35-417A-8837-D6E41B5DE291}"/>
    <dgm:cxn modelId="{A58DA367-229F-4EB6-9B48-77D1FEAC4D3D}" type="presOf" srcId="{24FB9B54-CB64-435D-B9D6-ACFF81C0E689}" destId="{54281D2B-8020-4A1D-A7E6-F0619E925DD5}" srcOrd="0" destOrd="0" presId="urn:microsoft.com/office/officeart/2005/8/layout/chevron1"/>
    <dgm:cxn modelId="{E33F484F-B3B2-4D11-A3D3-3A4A99840453}" type="presOf" srcId="{F6757660-6648-470D-95CF-FB8190CDAF80}" destId="{5872B5CC-2A9B-4C53-A808-81614B75BB4F}" srcOrd="0" destOrd="0" presId="urn:microsoft.com/office/officeart/2005/8/layout/chevron1"/>
    <dgm:cxn modelId="{51C74757-8DC1-4CEB-B234-17C54738671A}" type="presOf" srcId="{6CA50697-875D-4C3C-94D6-ACD483E2808C}" destId="{EAD57E86-F618-4921-89C5-1EB61A73609D}" srcOrd="0" destOrd="0" presId="urn:microsoft.com/office/officeart/2005/8/layout/chevron1"/>
    <dgm:cxn modelId="{B04B3CDE-517C-4717-A4F6-FB2FD17A90D5}" srcId="{6CA50697-875D-4C3C-94D6-ACD483E2808C}" destId="{F6757660-6648-470D-95CF-FB8190CDAF80}" srcOrd="0" destOrd="0" parTransId="{D6742B44-0D2F-411B-A89A-05A80582C93A}" sibTransId="{9ABD7385-E77D-4215-A226-FFDB9DFDAD30}"/>
    <dgm:cxn modelId="{6A6B2140-5B8C-4CBA-AB26-E8C1C78C8F9F}" type="presParOf" srcId="{EAD57E86-F618-4921-89C5-1EB61A73609D}" destId="{5872B5CC-2A9B-4C53-A808-81614B75BB4F}" srcOrd="0" destOrd="0" presId="urn:microsoft.com/office/officeart/2005/8/layout/chevron1"/>
    <dgm:cxn modelId="{D125BE7C-0226-4755-B55D-340DC151AA30}" type="presParOf" srcId="{EAD57E86-F618-4921-89C5-1EB61A73609D}" destId="{B5AD13C7-8033-40A7-A85F-98C57AA02BDB}" srcOrd="1" destOrd="0" presId="urn:microsoft.com/office/officeart/2005/8/layout/chevron1"/>
    <dgm:cxn modelId="{502FB91F-30C7-440D-8CDF-5004A94D0FD0}" type="presParOf" srcId="{EAD57E86-F618-4921-89C5-1EB61A73609D}" destId="{54281D2B-8020-4A1D-A7E6-F0619E925DD5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A50697-875D-4C3C-94D6-ACD483E2808C}" type="doc">
      <dgm:prSet loTypeId="urn:microsoft.com/office/officeart/2005/8/layout/chevron1" loCatId="process" qsTypeId="urn:microsoft.com/office/officeart/2005/8/quickstyle/simple4" qsCatId="simple" csTypeId="urn:microsoft.com/office/officeart/2005/8/colors/colorful4" csCatId="colorful" phldr="1"/>
      <dgm:spPr/>
    </dgm:pt>
    <dgm:pt modelId="{EAD57E86-F618-4921-89C5-1EB61A73609D}" type="pres">
      <dgm:prSet presAssocID="{6CA50697-875D-4C3C-94D6-ACD483E2808C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51C74757-8DC1-4CEB-B234-17C54738671A}" type="presOf" srcId="{6CA50697-875D-4C3C-94D6-ACD483E2808C}" destId="{EAD57E86-F618-4921-89C5-1EB61A73609D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C915EBF-22AD-4A03-ACFE-A6AD4789B703}" type="doc">
      <dgm:prSet loTypeId="urn:microsoft.com/office/officeart/2005/8/layout/chevron1" loCatId="process" qsTypeId="urn:microsoft.com/office/officeart/2005/8/quickstyle/simple4" qsCatId="simple" csTypeId="urn:microsoft.com/office/officeart/2005/8/colors/accent1_2" csCatId="accent1" phldr="1"/>
      <dgm:spPr/>
    </dgm:pt>
    <dgm:pt modelId="{F5E8061D-046C-4BF9-BBBE-69E9898684C6}">
      <dgm:prSet phldrT="[Text]"/>
      <dgm:spPr/>
      <dgm:t>
        <a:bodyPr/>
        <a:lstStyle/>
        <a:p>
          <a:r>
            <a:rPr lang="en-US" dirty="0"/>
            <a:t>Team Introductions</a:t>
          </a:r>
        </a:p>
      </dgm:t>
    </dgm:pt>
    <dgm:pt modelId="{6AE5AB36-6B2D-4B63-A48A-71253CDB6525}" type="parTrans" cxnId="{8DA01097-5FE0-4DDF-BD47-99315C7FB5F0}">
      <dgm:prSet/>
      <dgm:spPr/>
      <dgm:t>
        <a:bodyPr/>
        <a:lstStyle/>
        <a:p>
          <a:endParaRPr lang="en-US"/>
        </a:p>
      </dgm:t>
    </dgm:pt>
    <dgm:pt modelId="{110ED8F4-2D01-4F92-84FA-36DFD908DE1F}" type="sibTrans" cxnId="{8DA01097-5FE0-4DDF-BD47-99315C7FB5F0}">
      <dgm:prSet/>
      <dgm:spPr/>
      <dgm:t>
        <a:bodyPr/>
        <a:lstStyle/>
        <a:p>
          <a:endParaRPr lang="en-US"/>
        </a:p>
      </dgm:t>
    </dgm:pt>
    <dgm:pt modelId="{BE29E0AF-621E-4362-BE52-14BDA2CBB3CB}">
      <dgm:prSet phldrT="[Text]"/>
      <dgm:spPr/>
      <dgm:t>
        <a:bodyPr/>
        <a:lstStyle/>
        <a:p>
          <a:r>
            <a:rPr lang="en-US" dirty="0"/>
            <a:t>Review of Fall 2017 Work</a:t>
          </a:r>
        </a:p>
      </dgm:t>
    </dgm:pt>
    <dgm:pt modelId="{648813E3-5A41-4939-A3EE-A11CB4F070AE}" type="parTrans" cxnId="{97B91C91-95DB-4011-9FFC-E9D091A8E3FA}">
      <dgm:prSet/>
      <dgm:spPr/>
      <dgm:t>
        <a:bodyPr/>
        <a:lstStyle/>
        <a:p>
          <a:endParaRPr lang="en-US"/>
        </a:p>
      </dgm:t>
    </dgm:pt>
    <dgm:pt modelId="{A6DED5DE-03A3-4770-B2D6-712BF9A2B162}" type="sibTrans" cxnId="{97B91C91-95DB-4011-9FFC-E9D091A8E3FA}">
      <dgm:prSet/>
      <dgm:spPr/>
      <dgm:t>
        <a:bodyPr/>
        <a:lstStyle/>
        <a:p>
          <a:endParaRPr lang="en-US"/>
        </a:p>
      </dgm:t>
    </dgm:pt>
    <dgm:pt modelId="{6B634969-2700-49E3-9C57-F7A1063C8551}">
      <dgm:prSet phldrT="[Text]"/>
      <dgm:spPr/>
      <dgm:t>
        <a:bodyPr/>
        <a:lstStyle/>
        <a:p>
          <a:r>
            <a:rPr lang="en-US" dirty="0" err="1"/>
            <a:t>inNOLEvation</a:t>
          </a:r>
          <a:r>
            <a:rPr lang="en-US" dirty="0"/>
            <a:t> Challenge</a:t>
          </a:r>
        </a:p>
      </dgm:t>
    </dgm:pt>
    <dgm:pt modelId="{F2D75E86-9578-4996-87B8-5A2B03F2A305}" type="parTrans" cxnId="{9EC907DE-9022-4B41-89C4-ED6598B27626}">
      <dgm:prSet/>
      <dgm:spPr/>
      <dgm:t>
        <a:bodyPr/>
        <a:lstStyle/>
        <a:p>
          <a:endParaRPr lang="en-US"/>
        </a:p>
      </dgm:t>
    </dgm:pt>
    <dgm:pt modelId="{1C8654BD-BBF8-4A3F-A00C-D3FB3FD37A89}" type="sibTrans" cxnId="{9EC907DE-9022-4B41-89C4-ED6598B27626}">
      <dgm:prSet/>
      <dgm:spPr/>
      <dgm:t>
        <a:bodyPr/>
        <a:lstStyle/>
        <a:p>
          <a:endParaRPr lang="en-US"/>
        </a:p>
      </dgm:t>
    </dgm:pt>
    <dgm:pt modelId="{3AA54036-5D95-40A3-A9F1-BBDEF2AD03C8}" type="pres">
      <dgm:prSet presAssocID="{CC915EBF-22AD-4A03-ACFE-A6AD4789B703}" presName="Name0" presStyleCnt="0">
        <dgm:presLayoutVars>
          <dgm:dir/>
          <dgm:animLvl val="lvl"/>
          <dgm:resizeHandles val="exact"/>
        </dgm:presLayoutVars>
      </dgm:prSet>
      <dgm:spPr/>
    </dgm:pt>
    <dgm:pt modelId="{9F7A9FAB-451D-42A4-AA90-A1E6A70C7090}" type="pres">
      <dgm:prSet presAssocID="{F5E8061D-046C-4BF9-BBBE-69E9898684C6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B295EAD6-2360-459C-BF77-2D519AE98C87}" type="pres">
      <dgm:prSet presAssocID="{110ED8F4-2D01-4F92-84FA-36DFD908DE1F}" presName="parTxOnlySpace" presStyleCnt="0"/>
      <dgm:spPr/>
    </dgm:pt>
    <dgm:pt modelId="{27616A68-1A9A-488B-851B-5298E18FD7AE}" type="pres">
      <dgm:prSet presAssocID="{BE29E0AF-621E-4362-BE52-14BDA2CBB3CB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480E6F79-8BBD-45A6-A37E-AE98BEBC82DE}" type="pres">
      <dgm:prSet presAssocID="{A6DED5DE-03A3-4770-B2D6-712BF9A2B162}" presName="parTxOnlySpace" presStyleCnt="0"/>
      <dgm:spPr/>
    </dgm:pt>
    <dgm:pt modelId="{2AD91083-9599-4556-8013-25FAD27C833C}" type="pres">
      <dgm:prSet presAssocID="{6B634969-2700-49E3-9C57-F7A1063C8551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3A60BB05-D1DB-4F63-AB16-FF1E28F7E03D}" type="presOf" srcId="{BE29E0AF-621E-4362-BE52-14BDA2CBB3CB}" destId="{27616A68-1A9A-488B-851B-5298E18FD7AE}" srcOrd="0" destOrd="0" presId="urn:microsoft.com/office/officeart/2005/8/layout/chevron1"/>
    <dgm:cxn modelId="{97B91C91-95DB-4011-9FFC-E9D091A8E3FA}" srcId="{CC915EBF-22AD-4A03-ACFE-A6AD4789B703}" destId="{BE29E0AF-621E-4362-BE52-14BDA2CBB3CB}" srcOrd="1" destOrd="0" parTransId="{648813E3-5A41-4939-A3EE-A11CB4F070AE}" sibTransId="{A6DED5DE-03A3-4770-B2D6-712BF9A2B162}"/>
    <dgm:cxn modelId="{8DA01097-5FE0-4DDF-BD47-99315C7FB5F0}" srcId="{CC915EBF-22AD-4A03-ACFE-A6AD4789B703}" destId="{F5E8061D-046C-4BF9-BBBE-69E9898684C6}" srcOrd="0" destOrd="0" parTransId="{6AE5AB36-6B2D-4B63-A48A-71253CDB6525}" sibTransId="{110ED8F4-2D01-4F92-84FA-36DFD908DE1F}"/>
    <dgm:cxn modelId="{D476E4AD-E0A8-4394-B80B-6E12065754CA}" type="presOf" srcId="{CC915EBF-22AD-4A03-ACFE-A6AD4789B703}" destId="{3AA54036-5D95-40A3-A9F1-BBDEF2AD03C8}" srcOrd="0" destOrd="0" presId="urn:microsoft.com/office/officeart/2005/8/layout/chevron1"/>
    <dgm:cxn modelId="{6053D7B7-31A2-4743-9925-49E1356D75DD}" type="presOf" srcId="{F5E8061D-046C-4BF9-BBBE-69E9898684C6}" destId="{9F7A9FAB-451D-42A4-AA90-A1E6A70C7090}" srcOrd="0" destOrd="0" presId="urn:microsoft.com/office/officeart/2005/8/layout/chevron1"/>
    <dgm:cxn modelId="{8F0961BD-A88B-465E-A9A6-DFD7E2172773}" type="presOf" srcId="{6B634969-2700-49E3-9C57-F7A1063C8551}" destId="{2AD91083-9599-4556-8013-25FAD27C833C}" srcOrd="0" destOrd="0" presId="urn:microsoft.com/office/officeart/2005/8/layout/chevron1"/>
    <dgm:cxn modelId="{9EC907DE-9022-4B41-89C4-ED6598B27626}" srcId="{CC915EBF-22AD-4A03-ACFE-A6AD4789B703}" destId="{6B634969-2700-49E3-9C57-F7A1063C8551}" srcOrd="2" destOrd="0" parTransId="{F2D75E86-9578-4996-87B8-5A2B03F2A305}" sibTransId="{1C8654BD-BBF8-4A3F-A00C-D3FB3FD37A89}"/>
    <dgm:cxn modelId="{7EB8FB03-AF5A-46EB-ACA6-67254BC9FA83}" type="presParOf" srcId="{3AA54036-5D95-40A3-A9F1-BBDEF2AD03C8}" destId="{9F7A9FAB-451D-42A4-AA90-A1E6A70C7090}" srcOrd="0" destOrd="0" presId="urn:microsoft.com/office/officeart/2005/8/layout/chevron1"/>
    <dgm:cxn modelId="{F5B3DDDC-0957-432D-A973-F93420E40431}" type="presParOf" srcId="{3AA54036-5D95-40A3-A9F1-BBDEF2AD03C8}" destId="{B295EAD6-2360-459C-BF77-2D519AE98C87}" srcOrd="1" destOrd="0" presId="urn:microsoft.com/office/officeart/2005/8/layout/chevron1"/>
    <dgm:cxn modelId="{1A2040BC-2555-43A0-8452-94B38D0D7031}" type="presParOf" srcId="{3AA54036-5D95-40A3-A9F1-BBDEF2AD03C8}" destId="{27616A68-1A9A-488B-851B-5298E18FD7AE}" srcOrd="2" destOrd="0" presId="urn:microsoft.com/office/officeart/2005/8/layout/chevron1"/>
    <dgm:cxn modelId="{FEFA3129-3F34-42F0-A10B-BA38240189A3}" type="presParOf" srcId="{3AA54036-5D95-40A3-A9F1-BBDEF2AD03C8}" destId="{480E6F79-8BBD-45A6-A37E-AE98BEBC82DE}" srcOrd="3" destOrd="0" presId="urn:microsoft.com/office/officeart/2005/8/layout/chevron1"/>
    <dgm:cxn modelId="{CEAD856E-E3C6-496F-B6A2-7B4550003C55}" type="presParOf" srcId="{3AA54036-5D95-40A3-A9F1-BBDEF2AD03C8}" destId="{2AD91083-9599-4556-8013-25FAD27C833C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72B5CC-2A9B-4C53-A808-81614B75BB4F}">
      <dsp:nvSpPr>
        <dsp:cNvPr id="0" name=""/>
        <dsp:cNvSpPr/>
      </dsp:nvSpPr>
      <dsp:spPr>
        <a:xfrm>
          <a:off x="5022" y="717133"/>
          <a:ext cx="3002607" cy="1201042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Prototype V1</a:t>
          </a:r>
        </a:p>
      </dsp:txBody>
      <dsp:txXfrm>
        <a:off x="605543" y="717133"/>
        <a:ext cx="1801565" cy="1201042"/>
      </dsp:txXfrm>
    </dsp:sp>
    <dsp:sp modelId="{54281D2B-8020-4A1D-A7E6-F0619E925DD5}">
      <dsp:nvSpPr>
        <dsp:cNvPr id="0" name=""/>
        <dsp:cNvSpPr/>
      </dsp:nvSpPr>
      <dsp:spPr>
        <a:xfrm>
          <a:off x="2707369" y="717133"/>
          <a:ext cx="3002607" cy="1201042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Future Work</a:t>
          </a:r>
        </a:p>
      </dsp:txBody>
      <dsp:txXfrm>
        <a:off x="3307890" y="717133"/>
        <a:ext cx="1801565" cy="12010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7A9FAB-451D-42A4-AA90-A1E6A70C7090}">
      <dsp:nvSpPr>
        <dsp:cNvPr id="0" name=""/>
        <dsp:cNvSpPr/>
      </dsp:nvSpPr>
      <dsp:spPr>
        <a:xfrm>
          <a:off x="2411" y="1812815"/>
          <a:ext cx="2937420" cy="117496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Team Introductions</a:t>
          </a:r>
        </a:p>
      </dsp:txBody>
      <dsp:txXfrm>
        <a:off x="589895" y="1812815"/>
        <a:ext cx="1762452" cy="1174968"/>
      </dsp:txXfrm>
    </dsp:sp>
    <dsp:sp modelId="{27616A68-1A9A-488B-851B-5298E18FD7AE}">
      <dsp:nvSpPr>
        <dsp:cNvPr id="0" name=""/>
        <dsp:cNvSpPr/>
      </dsp:nvSpPr>
      <dsp:spPr>
        <a:xfrm>
          <a:off x="2646089" y="1812815"/>
          <a:ext cx="2937420" cy="117496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Review of Fall 2017 Work</a:t>
          </a:r>
        </a:p>
      </dsp:txBody>
      <dsp:txXfrm>
        <a:off x="3233573" y="1812815"/>
        <a:ext cx="1762452" cy="1174968"/>
      </dsp:txXfrm>
    </dsp:sp>
    <dsp:sp modelId="{2AD91083-9599-4556-8013-25FAD27C833C}">
      <dsp:nvSpPr>
        <dsp:cNvPr id="0" name=""/>
        <dsp:cNvSpPr/>
      </dsp:nvSpPr>
      <dsp:spPr>
        <a:xfrm>
          <a:off x="5289768" y="1812815"/>
          <a:ext cx="2937420" cy="117496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 err="1"/>
            <a:t>inNOLEvation</a:t>
          </a:r>
          <a:r>
            <a:rPr lang="en-US" sz="2300" kern="1200" dirty="0"/>
            <a:t> Challenge</a:t>
          </a:r>
        </a:p>
      </dsp:txBody>
      <dsp:txXfrm>
        <a:off x="5877252" y="1812815"/>
        <a:ext cx="1762452" cy="11749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E634D6-A144-4B14-82FF-1C3D0F60B33C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8331D0-5E92-4244-A995-1572FF141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968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503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013" y="76200"/>
            <a:ext cx="8229600" cy="609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8006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122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2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6538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48006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48006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50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179" y="0"/>
            <a:ext cx="8229600" cy="76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6801"/>
            <a:ext cx="4040188" cy="6096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52601"/>
            <a:ext cx="4040188" cy="411479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066801"/>
            <a:ext cx="4041775" cy="6096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52601"/>
            <a:ext cx="4041775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676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970"/>
            <a:ext cx="8229600" cy="762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122" name="AutoShape 2" descr="mailbox://C%7C/Documents%20and%20Settings/Emmanuel%20Collins/Application%20Data/Thunderbird/Profiles/zb681exv.default/Mail/mail.eng.fsu.edu/Inbox?number=2414370388&amp;part=1.1.2&amp;filename=7oNBg.png"/>
          <p:cNvSpPr>
            <a:spLocks noChangeAspect="1" noChangeArrowheads="1"/>
          </p:cNvSpPr>
          <p:nvPr userDrawn="1"/>
        </p:nvSpPr>
        <p:spPr bwMode="auto">
          <a:xfrm>
            <a:off x="155575" y="-365125"/>
            <a:ext cx="9525000" cy="762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4" name="AutoShape 4" descr="mailbox://C%7C/Documents%20and%20Settings/Emmanuel%20Collins/Application%20Data/Thunderbird/Profiles/zb681exv.default/Mail/mail.eng.fsu.edu/Inbox?number=2414370388&amp;part=1.1.2&amp;filename=7oNBg.png"/>
          <p:cNvSpPr>
            <a:spLocks noChangeAspect="1" noChangeArrowheads="1"/>
          </p:cNvSpPr>
          <p:nvPr userDrawn="1"/>
        </p:nvSpPr>
        <p:spPr bwMode="auto">
          <a:xfrm>
            <a:off x="155575" y="-365125"/>
            <a:ext cx="9525000" cy="762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842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5166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3008313" cy="114300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1066800"/>
            <a:ext cx="510540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209800"/>
            <a:ext cx="3008313" cy="3657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1066800"/>
            <a:ext cx="2133600" cy="365125"/>
          </a:xfrm>
          <a:prstGeom prst="rect">
            <a:avLst/>
          </a:prstGeom>
        </p:spPr>
        <p:txBody>
          <a:bodyPr/>
          <a:lstStyle/>
          <a:p>
            <a:fld id="{D428F214-3CBA-4F9F-867C-195034F5BBBE}" type="datetimeFigureOut">
              <a:rPr lang="en-US" smtClean="0"/>
              <a:pPr/>
              <a:t>2/21/2018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86800" y="0"/>
            <a:ext cx="457200" cy="365125"/>
          </a:xfrm>
          <a:prstGeom prst="rect">
            <a:avLst/>
          </a:prstGeom>
        </p:spPr>
        <p:txBody>
          <a:bodyPr/>
          <a:lstStyle/>
          <a:p>
            <a:fld id="{2C7810E4-9E41-43DC-8202-D199038804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611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66799"/>
            <a:ext cx="5486400" cy="3660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000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1066800"/>
            <a:ext cx="2133600" cy="365125"/>
          </a:xfrm>
          <a:prstGeom prst="rect">
            <a:avLst/>
          </a:prstGeom>
        </p:spPr>
        <p:txBody>
          <a:bodyPr/>
          <a:lstStyle/>
          <a:p>
            <a:fld id="{D428F214-3CBA-4F9F-867C-195034F5BBBE}" type="datetimeFigureOut">
              <a:rPr lang="en-US" smtClean="0"/>
              <a:pPr/>
              <a:t>2/21/2018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86800" y="0"/>
            <a:ext cx="457200" cy="365125"/>
          </a:xfrm>
          <a:prstGeom prst="rect">
            <a:avLst/>
          </a:prstGeom>
        </p:spPr>
        <p:txBody>
          <a:bodyPr/>
          <a:lstStyle/>
          <a:p>
            <a:fld id="{2C7810E4-9E41-43DC-8202-D199038804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718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18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838200"/>
            <a:ext cx="9144000" cy="0"/>
          </a:xfrm>
          <a:prstGeom prst="line">
            <a:avLst/>
          </a:prstGeom>
          <a:ln w="44450">
            <a:solidFill>
              <a:srgbClr val="2361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 txBox="1">
            <a:spLocks/>
          </p:cNvSpPr>
          <p:nvPr userDrawn="1"/>
        </p:nvSpPr>
        <p:spPr>
          <a:xfrm>
            <a:off x="152400" y="1"/>
            <a:ext cx="8839200" cy="762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686800" y="6491672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7810E4-9E41-43DC-8202-D1990388046D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63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itchFamily="2" charset="2"/>
        <a:buChar char="Ø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itchFamily="2" charset="2"/>
        <a:buChar char="§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8368" y="4001965"/>
            <a:ext cx="7772400" cy="519173"/>
          </a:xfrm>
        </p:spPr>
        <p:txBody>
          <a:bodyPr/>
          <a:lstStyle/>
          <a:p>
            <a:r>
              <a:rPr lang="en-US" sz="3600" dirty="0">
                <a:latin typeface="Arial Black" panose="020B0A04020102020204" pitchFamily="34" charset="0"/>
              </a:rPr>
              <a:t>Virtual Design Review 4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2168" y="2667000"/>
            <a:ext cx="7924800" cy="673132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tx1"/>
                </a:solidFill>
                <a:latin typeface="Arial Black" panose="020B0A04020102020204" pitchFamily="34" charset="0"/>
              </a:rPr>
              <a:t>Convertible High Heel Shoe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557527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 Rounded MT Bold" panose="020F0704030504030204" pitchFamily="34" charset="0"/>
              </a:rPr>
              <a:t>D. Brown – O. </a:t>
            </a:r>
            <a:r>
              <a:rPr lang="en-US" sz="2400" dirty="0" err="1">
                <a:latin typeface="Arial Rounded MT Bold" panose="020F0704030504030204" pitchFamily="34" charset="0"/>
              </a:rPr>
              <a:t>Jegede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2F7C47D-4A69-452C-AA7D-61BAE7A44F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599" y="1437428"/>
            <a:ext cx="6934801" cy="1135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6004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229600" cy="609600"/>
          </a:xfrm>
        </p:spPr>
        <p:txBody>
          <a:bodyPr/>
          <a:lstStyle/>
          <a:p>
            <a:pPr algn="l"/>
            <a:r>
              <a:rPr lang="en-US" sz="3200" dirty="0">
                <a:latin typeface="Arial Black" panose="020B0A04020102020204" pitchFamily="34" charset="0"/>
              </a:rPr>
              <a:t>The Design Problem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98CBA5-4CFB-416E-83DA-4D91C912B781}"/>
              </a:ext>
            </a:extLst>
          </p:cNvPr>
          <p:cNvSpPr txBox="1"/>
          <p:nvPr/>
        </p:nvSpPr>
        <p:spPr>
          <a:xfrm>
            <a:off x="755105" y="1219200"/>
            <a:ext cx="763378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buFont typeface="+mj-lt"/>
              <a:buAutoNum type="arabicPeriod"/>
            </a:pPr>
            <a:r>
              <a:rPr lang="en-US" sz="2000" b="1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Heel Mechanism</a:t>
            </a:r>
            <a:endParaRPr lang="en-US" sz="2000" dirty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fontAlgn="base">
              <a:buFont typeface="+mj-lt"/>
              <a:buAutoNum type="arabicPeriod"/>
            </a:pPr>
            <a:r>
              <a:rPr lang="en-US" sz="20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Changeable angle of inclination</a:t>
            </a:r>
            <a:endParaRPr lang="en-US" sz="2000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fontAlgn="base">
              <a:buFont typeface="+mj-lt"/>
              <a:buAutoNum type="arabicPeriod"/>
            </a:pPr>
            <a:r>
              <a:rPr lang="en-US" sz="2000" b="1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Changeable exterior fabric around ball of foot</a:t>
            </a:r>
            <a:endParaRPr lang="en-US" sz="2000" dirty="0">
              <a:solidFill>
                <a:schemeClr val="accent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027" y="2667000"/>
            <a:ext cx="6943946" cy="23166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2BA6F7A-A4BB-4B97-827E-829D07CEBD2F}"/>
              </a:ext>
            </a:extLst>
          </p:cNvPr>
          <p:cNvSpPr txBox="1"/>
          <p:nvPr/>
        </p:nvSpPr>
        <p:spPr>
          <a:xfrm>
            <a:off x="0" y="65532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Dalton Brown</a:t>
            </a:r>
          </a:p>
        </p:txBody>
      </p:sp>
    </p:spTree>
    <p:extLst>
      <p:ext uri="{BB962C8B-B14F-4D97-AF65-F5344CB8AC3E}">
        <p14:creationId xmlns:p14="http://schemas.microsoft.com/office/powerpoint/2010/main" val="5386488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888" y="1144587"/>
            <a:ext cx="5048955" cy="177189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19178" y="1186575"/>
            <a:ext cx="333364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Description: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Uses a hinge or joint that allows the heel to pivot</a:t>
            </a:r>
          </a:p>
          <a:p>
            <a:pPr fontAlgn="base"/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Pros: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Simple to implement, no removable parts</a:t>
            </a:r>
          </a:p>
          <a:p>
            <a:pPr fontAlgn="base"/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Cons: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Requires thick sole</a:t>
            </a:r>
          </a:p>
        </p:txBody>
      </p:sp>
      <p:sp>
        <p:nvSpPr>
          <p:cNvPr id="8" name="Rectangle 7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065" y="3505200"/>
            <a:ext cx="4800600" cy="166844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19177" y="3132157"/>
            <a:ext cx="333364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Description: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Sole flexibility is in state of tension when elevated and in state of compression when flat to accommodate change in heel angle.  </a:t>
            </a:r>
          </a:p>
          <a:p>
            <a:pPr fontAlgn="base"/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Pros: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Simple to design</a:t>
            </a:r>
          </a:p>
          <a:p>
            <a:pPr fontAlgn="base"/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Cons: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Vulnerable to external hazards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0634F76-961E-4A85-A362-7428DC035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609600"/>
          </a:xfrm>
        </p:spPr>
        <p:txBody>
          <a:bodyPr/>
          <a:lstStyle/>
          <a:p>
            <a:pPr algn="l"/>
            <a:r>
              <a:rPr lang="en-US" sz="3200" dirty="0">
                <a:latin typeface="Arial Black" panose="020B0A04020102020204" pitchFamily="34" charset="0"/>
              </a:rPr>
              <a:t>Concept Generation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1491D95-4409-4F26-A195-E63DC14FA7A7}"/>
              </a:ext>
            </a:extLst>
          </p:cNvPr>
          <p:cNvSpPr txBox="1"/>
          <p:nvPr/>
        </p:nvSpPr>
        <p:spPr>
          <a:xfrm>
            <a:off x="0" y="65532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Dalton Brown</a:t>
            </a:r>
          </a:p>
        </p:txBody>
      </p:sp>
    </p:spTree>
    <p:extLst>
      <p:ext uri="{BB962C8B-B14F-4D97-AF65-F5344CB8AC3E}">
        <p14:creationId xmlns:p14="http://schemas.microsoft.com/office/powerpoint/2010/main" val="37681436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066800"/>
            <a:ext cx="2865368" cy="22742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92" y="3645832"/>
            <a:ext cx="2837376" cy="16475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066800"/>
            <a:ext cx="3934408" cy="4217685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EA0693E4-2A88-4347-AD71-C4E1706E4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609600"/>
          </a:xfrm>
        </p:spPr>
        <p:txBody>
          <a:bodyPr/>
          <a:lstStyle/>
          <a:p>
            <a:pPr algn="l"/>
            <a:r>
              <a:rPr lang="en-US" sz="3200" dirty="0">
                <a:latin typeface="Arial Black" panose="020B0A04020102020204" pitchFamily="34" charset="0"/>
              </a:rPr>
              <a:t>First CAD Model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B7F869-0272-464A-BD6E-6D3C54FF8C42}"/>
              </a:ext>
            </a:extLst>
          </p:cNvPr>
          <p:cNvSpPr txBox="1"/>
          <p:nvPr/>
        </p:nvSpPr>
        <p:spPr>
          <a:xfrm>
            <a:off x="0" y="65532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Dalton Brown</a:t>
            </a:r>
          </a:p>
        </p:txBody>
      </p:sp>
    </p:spTree>
    <p:extLst>
      <p:ext uri="{BB962C8B-B14F-4D97-AF65-F5344CB8AC3E}">
        <p14:creationId xmlns:p14="http://schemas.microsoft.com/office/powerpoint/2010/main" val="31995983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" y="152400"/>
            <a:ext cx="723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 Black" panose="020B0A04020102020204" pitchFamily="34" charset="0"/>
                <a:cs typeface="Aharoni" panose="02010803020104030203" pitchFamily="2" charset="-79"/>
              </a:rPr>
              <a:t>Prototype V1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7550D1B-3118-45FD-AD36-1723646804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044746"/>
            <a:ext cx="3884295" cy="234695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AB6EF73-97DC-47D6-A99A-A54005D686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059" y="4067654"/>
            <a:ext cx="4440581" cy="156114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8F96B2E-157B-4835-86D0-9E81EDFF76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3657600"/>
            <a:ext cx="3914775" cy="23812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64E9CF5-A760-41E5-BA40-3FFFBB6992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3400" y="1079982"/>
            <a:ext cx="4719307" cy="231172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CF78304-1DFA-4071-BBDF-FBD8B0F7FF9E}"/>
              </a:ext>
            </a:extLst>
          </p:cNvPr>
          <p:cNvSpPr txBox="1"/>
          <p:nvPr/>
        </p:nvSpPr>
        <p:spPr>
          <a:xfrm>
            <a:off x="0" y="65532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Dalton Brown</a:t>
            </a:r>
          </a:p>
        </p:txBody>
      </p:sp>
    </p:spTree>
    <p:extLst>
      <p:ext uri="{BB962C8B-B14F-4D97-AF65-F5344CB8AC3E}">
        <p14:creationId xmlns:p14="http://schemas.microsoft.com/office/powerpoint/2010/main" val="29006512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" y="152400"/>
            <a:ext cx="579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 Black" panose="020B0A04020102020204" pitchFamily="34" charset="0"/>
                <a:cs typeface="Aharoni" panose="02010803020104030203" pitchFamily="2" charset="-79"/>
              </a:rPr>
              <a:t>Prototype V1</a:t>
            </a:r>
          </a:p>
        </p:txBody>
      </p:sp>
      <p:pic>
        <p:nvPicPr>
          <p:cNvPr id="10" name="Content Placeholder 6">
            <a:extLst>
              <a:ext uri="{FF2B5EF4-FFF2-40B4-BE49-F238E27FC236}">
                <a16:creationId xmlns:a16="http://schemas.microsoft.com/office/drawing/2014/main" id="{9EC17E8A-655C-4CC0-AAC2-DCD8315D3E0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" y="1717650"/>
            <a:ext cx="4461461" cy="3343861"/>
          </a:xfrm>
          <a:prstGeom prst="rect">
            <a:avLst/>
          </a:prstGeom>
        </p:spPr>
      </p:pic>
      <p:pic>
        <p:nvPicPr>
          <p:cNvPr id="11" name="Content Placeholder 7">
            <a:extLst>
              <a:ext uri="{FF2B5EF4-FFF2-40B4-BE49-F238E27FC236}">
                <a16:creationId xmlns:a16="http://schemas.microsoft.com/office/drawing/2014/main" id="{B1A9BBCC-6D71-4F9A-9071-2DAAAF2A2D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2539" y="1717650"/>
            <a:ext cx="4461461" cy="33528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416D59E-5DB9-41F1-9B31-BF3B917FD53D}"/>
              </a:ext>
            </a:extLst>
          </p:cNvPr>
          <p:cNvSpPr txBox="1"/>
          <p:nvPr/>
        </p:nvSpPr>
        <p:spPr>
          <a:xfrm>
            <a:off x="0" y="65532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Dalton Brown</a:t>
            </a:r>
          </a:p>
        </p:txBody>
      </p:sp>
    </p:spTree>
    <p:extLst>
      <p:ext uri="{BB962C8B-B14F-4D97-AF65-F5344CB8AC3E}">
        <p14:creationId xmlns:p14="http://schemas.microsoft.com/office/powerpoint/2010/main" val="15724179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" y="152400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 Black" panose="020B0A04020102020204" pitchFamily="34" charset="0"/>
                <a:cs typeface="Aharoni" panose="02010803020104030203" pitchFamily="2" charset="-79"/>
              </a:rPr>
              <a:t>Prototype V1: Target Summary</a:t>
            </a: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BB707F0A-BFD3-4816-82AD-FEC8B7C106C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6190511"/>
              </p:ext>
            </p:extLst>
          </p:nvPr>
        </p:nvGraphicFramePr>
        <p:xfrm>
          <a:off x="161924" y="914400"/>
          <a:ext cx="8820152" cy="50291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3676">
                  <a:extLst>
                    <a:ext uri="{9D8B030D-6E8A-4147-A177-3AD203B41FA5}">
                      <a16:colId xmlns:a16="http://schemas.microsoft.com/office/drawing/2014/main" val="552695406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682726103"/>
                    </a:ext>
                  </a:extLst>
                </a:gridCol>
                <a:gridCol w="1519238">
                  <a:extLst>
                    <a:ext uri="{9D8B030D-6E8A-4147-A177-3AD203B41FA5}">
                      <a16:colId xmlns:a16="http://schemas.microsoft.com/office/drawing/2014/main" val="4167465779"/>
                    </a:ext>
                  </a:extLst>
                </a:gridCol>
                <a:gridCol w="2205038">
                  <a:extLst>
                    <a:ext uri="{9D8B030D-6E8A-4147-A177-3AD203B41FA5}">
                      <a16:colId xmlns:a16="http://schemas.microsoft.com/office/drawing/2014/main" val="3164407246"/>
                    </a:ext>
                  </a:extLst>
                </a:gridCol>
              </a:tblGrid>
              <a:tr h="71845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Target Summary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Metric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Target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Actual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7338607"/>
                  </a:ext>
                </a:extLst>
              </a:tr>
              <a:tr h="71845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Heel Height  (Elevated)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Inches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&gt;  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3.75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4562933"/>
                  </a:ext>
                </a:extLst>
              </a:tr>
              <a:tr h="71845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Heel Height (Flat)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Inches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 0.5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0.95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2654155"/>
                  </a:ext>
                </a:extLst>
              </a:tr>
              <a:tr h="71845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Shoe Size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US Standard Shoe Size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10 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10 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1614966"/>
                  </a:ext>
                </a:extLst>
              </a:tr>
              <a:tr h="71845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Slippage Avoidance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Coefficient of Friction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&gt; 0.3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N/A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172428"/>
                  </a:ext>
                </a:extLst>
              </a:tr>
              <a:tr h="71845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Cost to Customer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US Dollars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&lt; 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N/A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2908959"/>
                  </a:ext>
                </a:extLst>
              </a:tr>
              <a:tr h="71845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Ease of Transformation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Number of Steps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6857595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5918765D-7CF2-4AC1-B824-3274DFFEC787}"/>
              </a:ext>
            </a:extLst>
          </p:cNvPr>
          <p:cNvSpPr txBox="1"/>
          <p:nvPr/>
        </p:nvSpPr>
        <p:spPr>
          <a:xfrm>
            <a:off x="0" y="65532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Dalton Brown</a:t>
            </a:r>
          </a:p>
        </p:txBody>
      </p:sp>
    </p:spTree>
    <p:extLst>
      <p:ext uri="{BB962C8B-B14F-4D97-AF65-F5344CB8AC3E}">
        <p14:creationId xmlns:p14="http://schemas.microsoft.com/office/powerpoint/2010/main" val="16801453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" y="152400"/>
            <a:ext cx="883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 Black" panose="020B0A04020102020204" pitchFamily="34" charset="0"/>
                <a:cs typeface="Aharoni" panose="02010803020104030203" pitchFamily="2" charset="-79"/>
              </a:rPr>
              <a:t>Future Work: Material Selection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44AC44-79B6-4BFE-BD6F-C95AF08701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/>
              <a:t>Polymers</a:t>
            </a:r>
            <a:endParaRPr lang="en-US" dirty="0"/>
          </a:p>
          <a:p>
            <a:pPr fontAlgn="base">
              <a:buFont typeface="Courier New" panose="02070309020205020404" pitchFamily="49" charset="0"/>
              <a:buChar char="o"/>
            </a:pPr>
            <a:r>
              <a:rPr lang="en-US" dirty="0"/>
              <a:t>Rubbers, Plastics (PVC or PUE)</a:t>
            </a:r>
          </a:p>
          <a:p>
            <a:pPr fontAlgn="base">
              <a:buFont typeface="Courier New" panose="02070309020205020404" pitchFamily="49" charset="0"/>
              <a:buChar char="o"/>
            </a:pPr>
            <a:r>
              <a:rPr lang="en-US" dirty="0"/>
              <a:t>Very good tensile strength</a:t>
            </a:r>
          </a:p>
          <a:p>
            <a:pPr fontAlgn="base">
              <a:buFont typeface="Courier New" panose="02070309020205020404" pitchFamily="49" charset="0"/>
              <a:buChar char="o"/>
            </a:pPr>
            <a:r>
              <a:rPr lang="en-US" dirty="0"/>
              <a:t>Good toughness strength</a:t>
            </a:r>
          </a:p>
          <a:p>
            <a:pPr marL="0" indent="0">
              <a:buNone/>
            </a:pPr>
            <a:r>
              <a:rPr lang="en-US" b="1" u="sng" dirty="0"/>
              <a:t>Composites</a:t>
            </a:r>
            <a:endParaRPr lang="en-US" dirty="0"/>
          </a:p>
          <a:p>
            <a:pPr fontAlgn="base">
              <a:buFont typeface="Courier New" panose="02070309020205020404" pitchFamily="49" charset="0"/>
              <a:buChar char="o"/>
            </a:pPr>
            <a:r>
              <a:rPr lang="en-US" dirty="0"/>
              <a:t>Woods</a:t>
            </a:r>
          </a:p>
          <a:p>
            <a:pPr fontAlgn="base">
              <a:buFont typeface="Courier New" panose="02070309020205020404" pitchFamily="49" charset="0"/>
              <a:buChar char="o"/>
            </a:pPr>
            <a:r>
              <a:rPr lang="en-US" dirty="0"/>
              <a:t>Used for Heel</a:t>
            </a:r>
          </a:p>
          <a:p>
            <a:pPr fontAlgn="base">
              <a:buFont typeface="Courier New" panose="02070309020205020404" pitchFamily="49" charset="0"/>
              <a:buChar char="o"/>
            </a:pPr>
            <a:r>
              <a:rPr lang="en-US" dirty="0"/>
              <a:t>Good compressive strength</a:t>
            </a:r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7F83E2-AC6B-46B2-9C4A-FDCF337352FA}"/>
              </a:ext>
            </a:extLst>
          </p:cNvPr>
          <p:cNvSpPr txBox="1"/>
          <p:nvPr/>
        </p:nvSpPr>
        <p:spPr>
          <a:xfrm>
            <a:off x="0" y="65532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Dalton Brown</a:t>
            </a:r>
          </a:p>
        </p:txBody>
      </p:sp>
    </p:spTree>
    <p:extLst>
      <p:ext uri="{BB962C8B-B14F-4D97-AF65-F5344CB8AC3E}">
        <p14:creationId xmlns:p14="http://schemas.microsoft.com/office/powerpoint/2010/main" val="11441288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1" y="121375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C7B2EC-1A1C-4A79-AE3E-F4E4DB7B3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1" y="181039"/>
            <a:ext cx="8910587" cy="609600"/>
          </a:xfrm>
        </p:spPr>
        <p:txBody>
          <a:bodyPr/>
          <a:lstStyle/>
          <a:p>
            <a:pPr algn="l"/>
            <a:r>
              <a:rPr lang="en-US" sz="2800" dirty="0">
                <a:latin typeface="Arial Black" panose="020B0A04020102020204" pitchFamily="34" charset="0"/>
                <a:cs typeface="Aharoni" panose="02010803020104030203" pitchFamily="2" charset="-79"/>
              </a:rPr>
              <a:t>Future Work: Standardization of Shoe Design</a:t>
            </a:r>
            <a:br>
              <a:rPr lang="en-US" sz="2800" dirty="0">
                <a:latin typeface="Arial Black" panose="020B0A04020102020204" pitchFamily="34" charset="0"/>
                <a:cs typeface="Aharoni" panose="02010803020104030203" pitchFamily="2" charset="-79"/>
              </a:rPr>
            </a:b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0979E4-A522-42AA-9E26-72D613703C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97280"/>
            <a:ext cx="3276601" cy="4724400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2800" dirty="0"/>
              <a:t>Once design for 10 ½ sized shoe is finalized, design needs to standardized for mean 95</a:t>
            </a:r>
            <a:r>
              <a:rPr lang="en-US" sz="2800" baseline="30000" dirty="0"/>
              <a:t>th</a:t>
            </a:r>
            <a:r>
              <a:rPr lang="en-US" sz="2800" dirty="0"/>
              <a:t> Percentile of women.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5C5D7418-3378-40B4-A24B-561D644E7FD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5005432"/>
              </p:ext>
            </p:extLst>
          </p:nvPr>
        </p:nvGraphicFramePr>
        <p:xfrm>
          <a:off x="3581400" y="1097280"/>
          <a:ext cx="5273448" cy="4525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3DB54B21-CCB7-4416-8F1C-DF527DA1129F}"/>
              </a:ext>
            </a:extLst>
          </p:cNvPr>
          <p:cNvSpPr txBox="1"/>
          <p:nvPr/>
        </p:nvSpPr>
        <p:spPr>
          <a:xfrm>
            <a:off x="4114801" y="5514315"/>
            <a:ext cx="548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Taken from a study by Footwear Market Insights (n=524809000 )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ECC0019-CC6E-4AA6-8213-DD764A408DEE}"/>
              </a:ext>
            </a:extLst>
          </p:cNvPr>
          <p:cNvSpPr txBox="1"/>
          <p:nvPr/>
        </p:nvSpPr>
        <p:spPr>
          <a:xfrm>
            <a:off x="0" y="65532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Dalton Brown</a:t>
            </a:r>
          </a:p>
        </p:txBody>
      </p:sp>
    </p:spTree>
    <p:extLst>
      <p:ext uri="{BB962C8B-B14F-4D97-AF65-F5344CB8AC3E}">
        <p14:creationId xmlns:p14="http://schemas.microsoft.com/office/powerpoint/2010/main" val="18371982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199" y="152400"/>
            <a:ext cx="9067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 Black" panose="020B0A04020102020204" pitchFamily="34" charset="0"/>
                <a:cs typeface="Aharoni" panose="02010803020104030203" pitchFamily="2" charset="-79"/>
              </a:rPr>
              <a:t>Future Work: Engineering Shark Tank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42CD03-0D28-433F-90D9-DF0FC058FCC4}"/>
              </a:ext>
            </a:extLst>
          </p:cNvPr>
          <p:cNvSpPr txBox="1"/>
          <p:nvPr/>
        </p:nvSpPr>
        <p:spPr>
          <a:xfrm>
            <a:off x="0" y="65532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Dalton Brown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04C1C1-A65B-479A-B5C1-376D44186A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44887"/>
            <a:ext cx="4038600" cy="4800601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Business Pitch Competition similar to </a:t>
            </a:r>
            <a:r>
              <a:rPr lang="en-US" dirty="0" err="1"/>
              <a:t>inNOLEvation</a:t>
            </a:r>
            <a:r>
              <a:rPr lang="en-US" dirty="0"/>
              <a:t> Challenge.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Executive Summary of Business Plan needs to be written.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056D8C6-0B6F-4514-B16C-13BD15A5356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95800" y="1447800"/>
            <a:ext cx="43815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3942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" y="152400"/>
            <a:ext cx="571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 Black" panose="020B0A04020102020204" pitchFamily="34" charset="0"/>
                <a:cs typeface="Aharoni" panose="02010803020104030203" pitchFamily="2" charset="-79"/>
              </a:rPr>
              <a:t>Summary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71265C-271B-4D2A-B5CF-1B87D76C72B5}"/>
              </a:ext>
            </a:extLst>
          </p:cNvPr>
          <p:cNvSpPr txBox="1"/>
          <p:nvPr/>
        </p:nvSpPr>
        <p:spPr>
          <a:xfrm>
            <a:off x="0" y="65532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Dalton Brown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7C0C7AB-ADCD-4420-A7CF-E4C1738F98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800601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210000"/>
              </a:lnSpc>
              <a:buFont typeface="Courier New" panose="02070309020205020404" pitchFamily="49" charset="0"/>
              <a:buChar char="o"/>
            </a:pPr>
            <a:r>
              <a:rPr lang="en-US" sz="2800" dirty="0"/>
              <a:t>Prototype 1 is complete and proves viability of design.</a:t>
            </a:r>
          </a:p>
          <a:p>
            <a:pPr>
              <a:lnSpc>
                <a:spcPct val="210000"/>
              </a:lnSpc>
              <a:buFont typeface="Courier New" panose="02070309020205020404" pitchFamily="49" charset="0"/>
              <a:buChar char="o"/>
            </a:pPr>
            <a:r>
              <a:rPr lang="en-US" sz="2800" dirty="0"/>
              <a:t>Team placed in Top 15 for the </a:t>
            </a:r>
            <a:r>
              <a:rPr lang="en-US" sz="2800" dirty="0" err="1"/>
              <a:t>inNOLEvation</a:t>
            </a:r>
            <a:r>
              <a:rPr lang="en-US" sz="2800" dirty="0"/>
              <a:t> Challenge.</a:t>
            </a:r>
          </a:p>
          <a:p>
            <a:pPr>
              <a:lnSpc>
                <a:spcPct val="210000"/>
              </a:lnSpc>
              <a:buFont typeface="Courier New" panose="02070309020205020404" pitchFamily="49" charset="0"/>
              <a:buChar char="o"/>
            </a:pPr>
            <a:r>
              <a:rPr lang="en-US" sz="2800" dirty="0"/>
              <a:t>Team is working on material selection for Prototype 2.</a:t>
            </a:r>
          </a:p>
          <a:p>
            <a:pPr>
              <a:lnSpc>
                <a:spcPct val="210000"/>
              </a:lnSpc>
              <a:buFont typeface="Courier New" panose="02070309020205020404" pitchFamily="49" charset="0"/>
              <a:buChar char="o"/>
            </a:pPr>
            <a:r>
              <a:rPr lang="en-US" sz="2800" dirty="0"/>
              <a:t>Standardization of design can take place once design is finalized.</a:t>
            </a:r>
          </a:p>
          <a:p>
            <a:pPr>
              <a:lnSpc>
                <a:spcPct val="210000"/>
              </a:lnSpc>
              <a:buFont typeface="Courier New" panose="02070309020205020404" pitchFamily="49" charset="0"/>
              <a:buChar char="o"/>
            </a:pPr>
            <a:r>
              <a:rPr lang="en-US" sz="2800" dirty="0"/>
              <a:t>Team is participating in Engineering Shark Tank.</a:t>
            </a:r>
          </a:p>
        </p:txBody>
      </p:sp>
    </p:spTree>
    <p:extLst>
      <p:ext uri="{BB962C8B-B14F-4D97-AF65-F5344CB8AC3E}">
        <p14:creationId xmlns:p14="http://schemas.microsoft.com/office/powerpoint/2010/main" val="599219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" y="152400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 Black" panose="020B0A04020102020204" pitchFamily="34" charset="0"/>
                <a:cs typeface="Aharoni" panose="02010803020104030203" pitchFamily="2" charset="-79"/>
              </a:rPr>
              <a:t>Overview</a:t>
            </a: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517893179"/>
              </p:ext>
            </p:extLst>
          </p:nvPr>
        </p:nvGraphicFramePr>
        <p:xfrm>
          <a:off x="1714500" y="2974945"/>
          <a:ext cx="5715000" cy="26353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766495239"/>
              </p:ext>
            </p:extLst>
          </p:nvPr>
        </p:nvGraphicFramePr>
        <p:xfrm>
          <a:off x="76200" y="228600"/>
          <a:ext cx="89154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4" name="Content Placeholder 13">
            <a:extLst>
              <a:ext uri="{FF2B5EF4-FFF2-40B4-BE49-F238E27FC236}">
                <a16:creationId xmlns:a16="http://schemas.microsoft.com/office/drawing/2014/main" id="{CFCC85A8-AF99-4EE0-9F06-B0C6E874262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6452226"/>
              </p:ext>
            </p:extLst>
          </p:nvPr>
        </p:nvGraphicFramePr>
        <p:xfrm>
          <a:off x="457200" y="-139700"/>
          <a:ext cx="82296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7C1BE53C-E0E2-4866-B735-1271BE7C6057}"/>
              </a:ext>
            </a:extLst>
          </p:cNvPr>
          <p:cNvSpPr txBox="1"/>
          <p:nvPr/>
        </p:nvSpPr>
        <p:spPr>
          <a:xfrm>
            <a:off x="0" y="65532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Oladipo</a:t>
            </a:r>
            <a:r>
              <a:rPr lang="en-US" b="1" dirty="0"/>
              <a:t> </a:t>
            </a:r>
            <a:r>
              <a:rPr lang="en-US" b="1" dirty="0" err="1"/>
              <a:t>Jegede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0255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" y="152400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 Black" panose="020B0A04020102020204" pitchFamily="34" charset="0"/>
                <a:cs typeface="Aharoni" panose="02010803020104030203" pitchFamily="2" charset="-79"/>
              </a:rPr>
              <a:t>References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200" y="1066800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 Rounded MT Bold" panose="020F0704030504030204" pitchFamily="34" charset="0"/>
              </a:rPr>
              <a:t>https://books.google.com/books?id=xLVUjzkK3rgC&amp;printsec=frontcover&amp;vq=191#v=onepage&amp;q=191&amp;f=false</a:t>
            </a:r>
          </a:p>
        </p:txBody>
      </p:sp>
    </p:spTree>
    <p:extLst>
      <p:ext uri="{BB962C8B-B14F-4D97-AF65-F5344CB8AC3E}">
        <p14:creationId xmlns:p14="http://schemas.microsoft.com/office/powerpoint/2010/main" val="37033895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81000" y="3707735"/>
            <a:ext cx="8305800" cy="1209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SzPct val="100000"/>
            </a:pPr>
            <a:r>
              <a:rPr lang="en-US" sz="5400" dirty="0">
                <a:latin typeface="Arial Black" panose="020B0A04020102020204" pitchFamily="34" charset="0"/>
              </a:rPr>
              <a:t>Questions?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78648">
            <a:off x="920117" y="1606543"/>
            <a:ext cx="2660650" cy="165563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 t="11022"/>
          <a:stretch/>
        </p:blipFill>
        <p:spPr>
          <a:xfrm rot="941441">
            <a:off x="5695724" y="1446603"/>
            <a:ext cx="2384411" cy="197551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821118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" y="152400"/>
            <a:ext cx="830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 Black" panose="020B0A04020102020204" pitchFamily="34" charset="0"/>
                <a:cs typeface="Aharoni" panose="02010803020104030203" pitchFamily="2" charset="-79"/>
              </a:rPr>
              <a:t>Introductions</a:t>
            </a:r>
          </a:p>
        </p:txBody>
      </p:sp>
      <p:pic>
        <p:nvPicPr>
          <p:cNvPr id="1026" name="Picture 2" descr="https://lh4.googleusercontent.com/-FpGNGuQZpGi2r0VllpVuIWNV4JBYjIw0u6TpYf_HAgcWFMbR9biOvRZt_x9MMCP8BmGdL9t2puyhxzZRMIsXWKb7pZHn97V2Br04Cu1qyyWHHa8Qst4-RQiE5y23hB9jVKAhB0FIH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73206"/>
            <a:ext cx="2594111" cy="39033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h4.googleusercontent.com/CSVbaTNaJsiPNdGkSvj5M_TWqo7_zt9ZH2nL5GiLkmuBm6w5fQX5p457352K5IL2RsPGakcknbV0LdeIe0p9scqXlUO4BJdgCcpPOodLzsxXYQkc1NzyMjdXfBDsT8-oJMzHVQ9ayYI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760" t="10526" r="11674" b="-413"/>
          <a:stretch/>
        </p:blipFill>
        <p:spPr bwMode="auto">
          <a:xfrm>
            <a:off x="3274944" y="1049633"/>
            <a:ext cx="2594112" cy="39033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G-20171011-WA000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82" t="2634" b="4051"/>
          <a:stretch/>
        </p:blipFill>
        <p:spPr bwMode="auto">
          <a:xfrm>
            <a:off x="6245089" y="1049633"/>
            <a:ext cx="2594112" cy="39033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04087" y="5026891"/>
            <a:ext cx="179553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>
                <a:latin typeface="Arial Rounded MT Bold" panose="020F0704030504030204" pitchFamily="34" charset="0"/>
              </a:rPr>
              <a:t>Team Leader</a:t>
            </a:r>
          </a:p>
          <a:p>
            <a:pPr algn="ctr"/>
            <a:r>
              <a:rPr lang="de-DE" sz="1600" b="1" dirty="0">
                <a:latin typeface="Arial Rounded MT Bold" panose="020F0704030504030204" pitchFamily="34" charset="0"/>
              </a:rPr>
              <a:t>Kali J. Nelson</a:t>
            </a:r>
          </a:p>
          <a:p>
            <a:pPr algn="ctr"/>
            <a:r>
              <a:rPr lang="de-DE" sz="1600" dirty="0">
                <a:latin typeface="Arial Rounded MT Bold" panose="020F0704030504030204" pitchFamily="34" charset="0"/>
              </a:rPr>
              <a:t>ME Student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03136" y="5026891"/>
            <a:ext cx="227760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>
                <a:latin typeface="Arial Rounded MT Bold" panose="020F0704030504030204" pitchFamily="34" charset="0"/>
              </a:rPr>
              <a:t>Financial Advisor</a:t>
            </a:r>
          </a:p>
          <a:p>
            <a:pPr algn="ctr"/>
            <a:r>
              <a:rPr lang="de-DE" sz="1600" b="1" dirty="0">
                <a:latin typeface="Arial Rounded MT Bold" panose="020F0704030504030204" pitchFamily="34" charset="0"/>
              </a:rPr>
              <a:t>Olapido A. Jegede</a:t>
            </a:r>
          </a:p>
          <a:p>
            <a:pPr algn="ctr"/>
            <a:r>
              <a:rPr lang="de-DE" sz="1600" dirty="0">
                <a:latin typeface="Arial Rounded MT Bold" panose="020F0704030504030204" pitchFamily="34" charset="0"/>
              </a:rPr>
              <a:t>ME Student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85945" y="5026891"/>
            <a:ext cx="197211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>
                <a:latin typeface="Arial Rounded MT Bold" panose="020F0704030504030204" pitchFamily="34" charset="0"/>
              </a:rPr>
              <a:t>Lead ME</a:t>
            </a:r>
          </a:p>
          <a:p>
            <a:pPr algn="ctr"/>
            <a:r>
              <a:rPr lang="de-DE" sz="1600" b="1" dirty="0">
                <a:latin typeface="Arial Rounded MT Bold" panose="020F0704030504030204" pitchFamily="34" charset="0"/>
              </a:rPr>
              <a:t>Dalton C. Brown</a:t>
            </a:r>
          </a:p>
          <a:p>
            <a:pPr algn="ctr"/>
            <a:r>
              <a:rPr lang="de-DE" sz="1600" dirty="0">
                <a:latin typeface="Arial Rounded MT Bold" panose="020F0704030504030204" pitchFamily="34" charset="0"/>
              </a:rPr>
              <a:t>ME Student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8EDCDCC-ADD3-4778-86FE-54ED9F5F15AC}"/>
              </a:ext>
            </a:extLst>
          </p:cNvPr>
          <p:cNvSpPr txBox="1"/>
          <p:nvPr/>
        </p:nvSpPr>
        <p:spPr>
          <a:xfrm>
            <a:off x="0" y="65532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Oladipo</a:t>
            </a:r>
            <a:r>
              <a:rPr lang="en-US" b="1" dirty="0"/>
              <a:t> </a:t>
            </a:r>
            <a:r>
              <a:rPr lang="en-US" b="1" dirty="0" err="1"/>
              <a:t>Jegede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93539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609600"/>
          </a:xfrm>
        </p:spPr>
        <p:txBody>
          <a:bodyPr/>
          <a:lstStyle/>
          <a:p>
            <a:pPr algn="l"/>
            <a:r>
              <a:rPr lang="en-US" sz="3200" dirty="0">
                <a:latin typeface="Arial Black" panose="020B0A04020102020204" pitchFamily="34" charset="0"/>
              </a:rPr>
              <a:t>Fall 2017: The Problem</a:t>
            </a:r>
          </a:p>
        </p:txBody>
      </p:sp>
      <p:sp>
        <p:nvSpPr>
          <p:cNvPr id="4" name="Text Placeholder 24">
            <a:extLst>
              <a:ext uri="{FF2B5EF4-FFF2-40B4-BE49-F238E27FC236}">
                <a16:creationId xmlns:a16="http://schemas.microsoft.com/office/drawing/2014/main" id="{B59FC63A-139F-4944-BFC9-D32836FC3A78}"/>
              </a:ext>
            </a:extLst>
          </p:cNvPr>
          <p:cNvSpPr txBox="1">
            <a:spLocks/>
          </p:cNvSpPr>
          <p:nvPr/>
        </p:nvSpPr>
        <p:spPr>
          <a:xfrm>
            <a:off x="304800" y="1295896"/>
            <a:ext cx="4115521" cy="3521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Arial"/>
              </a:rPr>
              <a:t>Heels cause foot pain after extended periods.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Arial"/>
              </a:rPr>
              <a:t>9 in 10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Arial"/>
              </a:rPr>
              <a:t>women have walked barefoot due to heels.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Arial"/>
              </a:rPr>
              <a:t>Women carry an extra pair of shoes.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3681" y="1278790"/>
            <a:ext cx="3841942" cy="403877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382E03-9128-4F86-869A-3E008883652B}"/>
              </a:ext>
            </a:extLst>
          </p:cNvPr>
          <p:cNvSpPr txBox="1"/>
          <p:nvPr/>
        </p:nvSpPr>
        <p:spPr>
          <a:xfrm>
            <a:off x="0" y="65532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Oladipo</a:t>
            </a:r>
            <a:r>
              <a:rPr lang="en-US" b="1" dirty="0"/>
              <a:t> </a:t>
            </a:r>
            <a:r>
              <a:rPr lang="en-US" b="1" dirty="0" err="1"/>
              <a:t>Jegede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15430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B6CF07-4940-46EA-91EB-224B393486BE}"/>
              </a:ext>
            </a:extLst>
          </p:cNvPr>
          <p:cNvSpPr txBox="1">
            <a:spLocks/>
          </p:cNvSpPr>
          <p:nvPr/>
        </p:nvSpPr>
        <p:spPr>
          <a:xfrm>
            <a:off x="4038600" y="990600"/>
            <a:ext cx="4585617" cy="3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Arial"/>
              </a:rPr>
              <a:t>Short term and long term heel use can lead to a variety of medical conditions.</a:t>
            </a:r>
          </a:p>
          <a:p>
            <a:pPr marR="0" lvl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Arial"/>
              </a:rPr>
              <a:t>Heels cause unnatural posture.</a:t>
            </a:r>
          </a:p>
          <a:p>
            <a:pPr marR="0" lvl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Arial"/>
              </a:rPr>
              <a:t>Pressure on forefoot is increases as heel height increases.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783" y="1143000"/>
            <a:ext cx="3477120" cy="421336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59F38F7-7AD8-478A-957A-1543B26E3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609600"/>
          </a:xfrm>
        </p:spPr>
        <p:txBody>
          <a:bodyPr/>
          <a:lstStyle/>
          <a:p>
            <a:pPr algn="l"/>
            <a:r>
              <a:rPr lang="en-US" sz="3200" dirty="0">
                <a:latin typeface="Arial Black" panose="020B0A04020102020204" pitchFamily="34" charset="0"/>
              </a:rPr>
              <a:t>Fall 2017: The Problem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9C1DD5-9195-42AE-B0D2-51E1F639FA03}"/>
              </a:ext>
            </a:extLst>
          </p:cNvPr>
          <p:cNvSpPr txBox="1"/>
          <p:nvPr/>
        </p:nvSpPr>
        <p:spPr>
          <a:xfrm>
            <a:off x="0" y="65532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Oladipo</a:t>
            </a:r>
            <a:r>
              <a:rPr lang="en-US" b="1" dirty="0"/>
              <a:t> </a:t>
            </a:r>
            <a:r>
              <a:rPr lang="en-US" b="1" dirty="0" err="1"/>
              <a:t>Jegede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107534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" y="152400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 Black" panose="020B0A04020102020204" pitchFamily="34" charset="0"/>
                <a:cs typeface="Aharoni" panose="02010803020104030203" pitchFamily="2" charset="-79"/>
              </a:rPr>
              <a:t>Fall 2017: Project Summary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63732B-1002-4F14-93D7-D27C2788C2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893" y="1447800"/>
            <a:ext cx="8229600" cy="4800601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b="1" dirty="0"/>
              <a:t>The team is tasked with designing convertible shoe that can transition between a flat state and a high heel state.</a:t>
            </a:r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br>
              <a:rPr lang="en-US" dirty="0"/>
            </a:br>
            <a:br>
              <a:rPr lang="en-US" dirty="0"/>
            </a:br>
            <a:endParaRPr lang="en-US" b="1" dirty="0"/>
          </a:p>
          <a:p>
            <a:pPr marL="0" indent="0" algn="ctr">
              <a:buNone/>
            </a:pPr>
            <a:r>
              <a:rPr lang="en-US" b="1" dirty="0"/>
              <a:t> The convertible shoe will be fashionable, comfortable, and inexpensive.</a:t>
            </a:r>
            <a:endParaRPr lang="en-US" dirty="0"/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902BBEA-8251-464B-B496-FFB9443047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687" y="2357437"/>
            <a:ext cx="8048625" cy="214312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E902A7A-5332-4209-A12A-542616CC8B33}"/>
              </a:ext>
            </a:extLst>
          </p:cNvPr>
          <p:cNvSpPr txBox="1"/>
          <p:nvPr/>
        </p:nvSpPr>
        <p:spPr>
          <a:xfrm>
            <a:off x="0" y="65532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Oladipo </a:t>
            </a:r>
            <a:r>
              <a:rPr lang="en-US" b="1" dirty="0" err="1"/>
              <a:t>Jegede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67869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" y="152400"/>
            <a:ext cx="579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Arial Black" panose="020B0A04020102020204" pitchFamily="34" charset="0"/>
                <a:cs typeface="Aharoni" panose="02010803020104030203" pitchFamily="2" charset="-79"/>
              </a:rPr>
              <a:t>inNOLEvation</a:t>
            </a:r>
            <a:r>
              <a:rPr lang="en-US" sz="3200" dirty="0">
                <a:latin typeface="Arial Black" panose="020B0A04020102020204" pitchFamily="34" charset="0"/>
                <a:cs typeface="Aharoni" panose="02010803020104030203" pitchFamily="2" charset="-79"/>
              </a:rPr>
              <a:t> Challenge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F0E397A-01C3-4939-A62D-230979D705E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6016387"/>
              </p:ext>
            </p:extLst>
          </p:nvPr>
        </p:nvGraphicFramePr>
        <p:xfrm>
          <a:off x="380999" y="1143002"/>
          <a:ext cx="8382001" cy="32765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0652">
                  <a:extLst>
                    <a:ext uri="{9D8B030D-6E8A-4147-A177-3AD203B41FA5}">
                      <a16:colId xmlns:a16="http://schemas.microsoft.com/office/drawing/2014/main" val="2303710644"/>
                    </a:ext>
                  </a:extLst>
                </a:gridCol>
                <a:gridCol w="3158435">
                  <a:extLst>
                    <a:ext uri="{9D8B030D-6E8A-4147-A177-3AD203B41FA5}">
                      <a16:colId xmlns:a16="http://schemas.microsoft.com/office/drawing/2014/main" val="2532408498"/>
                    </a:ext>
                  </a:extLst>
                </a:gridCol>
                <a:gridCol w="1882914">
                  <a:extLst>
                    <a:ext uri="{9D8B030D-6E8A-4147-A177-3AD203B41FA5}">
                      <a16:colId xmlns:a16="http://schemas.microsoft.com/office/drawing/2014/main" val="3086061301"/>
                    </a:ext>
                  </a:extLst>
                </a:gridCol>
              </a:tblGrid>
              <a:tr h="40567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6941070"/>
                  </a:ext>
                </a:extLst>
              </a:tr>
              <a:tr h="717731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Intent to Compete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November 3</a:t>
                      </a:r>
                      <a:r>
                        <a:rPr lang="en-US" sz="20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rd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Completed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0163993"/>
                  </a:ext>
                </a:extLst>
              </a:tr>
              <a:tr h="717731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Business Model Canvas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January 16</a:t>
                      </a:r>
                      <a:r>
                        <a:rPr lang="en-US" sz="20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Completed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7775729"/>
                  </a:ext>
                </a:extLst>
              </a:tr>
              <a:tr h="717731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Final Business Model Canvas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February 8</a:t>
                      </a:r>
                      <a:r>
                        <a:rPr lang="en-US" sz="20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Completed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318807"/>
                  </a:ext>
                </a:extLst>
              </a:tr>
              <a:tr h="717731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Business Pitch Presentation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February 9</a:t>
                      </a:r>
                      <a:r>
                        <a:rPr lang="en-US" sz="20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Completed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3181629"/>
                  </a:ext>
                </a:extLst>
              </a:tr>
            </a:tbl>
          </a:graphicData>
        </a:graphic>
      </p:graphicFrame>
      <p:pic>
        <p:nvPicPr>
          <p:cNvPr id="6" name="Picture 2" descr="https://lh4.googleusercontent.com/c50i0KUM1ZqAhGNLQGoV7mk48wB8Xo6CvJLqGdOuk8oKa-rM2B3ug0ZpPIau0k-mttZs841StLyRbWAGwst5RsKZCwSUWCy6Dnf6EXW6HO_MzXuC3SFx6HxsX8Y0TBXs30CfwRT3Nt4">
            <a:extLst>
              <a:ext uri="{FF2B5EF4-FFF2-40B4-BE49-F238E27FC236}">
                <a16:creationId xmlns:a16="http://schemas.microsoft.com/office/drawing/2014/main" id="{C0D84041-0BC3-4F92-9937-A27128BDD7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4" y="4505325"/>
            <a:ext cx="6191250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9DB3B7B-0FC1-4DA5-92EF-39524B71F1FA}"/>
              </a:ext>
            </a:extLst>
          </p:cNvPr>
          <p:cNvSpPr txBox="1"/>
          <p:nvPr/>
        </p:nvSpPr>
        <p:spPr>
          <a:xfrm>
            <a:off x="0" y="65532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Oladipo</a:t>
            </a:r>
            <a:r>
              <a:rPr lang="en-US" b="1" dirty="0"/>
              <a:t> </a:t>
            </a:r>
            <a:r>
              <a:rPr lang="en-US" b="1" dirty="0" err="1"/>
              <a:t>Jegede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934659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" y="152400"/>
            <a:ext cx="906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 Black" panose="020B0A04020102020204" pitchFamily="34" charset="0"/>
                <a:cs typeface="Aharoni" panose="02010803020104030203" pitchFamily="2" charset="-79"/>
              </a:rPr>
              <a:t>InNOLEvation</a:t>
            </a:r>
            <a:r>
              <a:rPr lang="en-US" sz="2400" dirty="0">
                <a:latin typeface="Arial Black" panose="020B0A04020102020204" pitchFamily="34" charset="0"/>
                <a:cs typeface="Aharoni" panose="02010803020104030203" pitchFamily="2" charset="-79"/>
              </a:rPr>
              <a:t> Challenge: Business Model Canvas</a:t>
            </a: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EAC55C57-7A63-45F6-BCA5-8C933485E8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5621869"/>
              </p:ext>
            </p:extLst>
          </p:nvPr>
        </p:nvGraphicFramePr>
        <p:xfrm>
          <a:off x="762000" y="967740"/>
          <a:ext cx="7620000" cy="492252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192964274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60605632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81480370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83198597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31356036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620914588"/>
                    </a:ext>
                  </a:extLst>
                </a:gridCol>
              </a:tblGrid>
              <a:tr h="16002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Key Partners</a:t>
                      </a:r>
                    </a:p>
                  </a:txBody>
                  <a:tcPr marL="22860" marR="22860" marT="15240" marB="1524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Key Activites</a:t>
                      </a:r>
                    </a:p>
                  </a:txBody>
                  <a:tcPr marL="22860" marR="22860" marT="15240" marB="1524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FE2F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2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Value Propositons</a:t>
                      </a:r>
                    </a:p>
                  </a:txBody>
                  <a:tcPr marL="22860" marR="22860" marT="15240" marB="1524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FE2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Customer Relationships</a:t>
                      </a:r>
                    </a:p>
                  </a:txBody>
                  <a:tcPr marL="22860" marR="22860" marT="15240" marB="1524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Customer Segments</a:t>
                      </a:r>
                    </a:p>
                  </a:txBody>
                  <a:tcPr marL="22860" marR="22860" marT="15240" marB="1524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8897689"/>
                  </a:ext>
                </a:extLst>
              </a:tr>
              <a:tr h="0">
                <a:tc rowSpan="3">
                  <a:txBody>
                    <a:bodyPr/>
                    <a:lstStyle/>
                    <a:p>
                      <a:pPr marL="171450" indent="-171450" rtl="0" fontAlgn="ctr">
                        <a:buFontTx/>
                        <a:buChar char="-"/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FAMU-FSU College of Engineering </a:t>
                      </a:r>
                    </a:p>
                    <a:p>
                      <a:pPr marL="171450" indent="-171450" rtl="0" fontAlgn="ctr">
                        <a:buFontTx/>
                        <a:buChar char="-"/>
                      </a:pPr>
                      <a:endParaRPr lang="en-US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rtl="0" fontAlgn="ctr">
                        <a:buFontTx/>
                        <a:buNone/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Shoe Manufacturer</a:t>
                      </a:r>
                    </a:p>
                  </a:txBody>
                  <a:tcPr marL="22860" marR="22860" marT="15240" marB="1524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rtl="0" fontAlgn="ctr">
                        <a:buFontTx/>
                        <a:buChar char="-"/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Build and test selected prototype</a:t>
                      </a:r>
                    </a:p>
                    <a:p>
                      <a:pPr marL="171450" indent="-171450" rtl="0" fontAlgn="ctr">
                        <a:buFontTx/>
                        <a:buChar char="-"/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Patent Design</a:t>
                      </a:r>
                    </a:p>
                    <a:p>
                      <a:pPr marL="171450" indent="-171450" rtl="0" fontAlgn="ctr">
                        <a:buFontTx/>
                        <a:buChar char="-"/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Focus on Web Development</a:t>
                      </a:r>
                    </a:p>
                  </a:txBody>
                  <a:tcPr marL="22860" marR="22860" marT="15240" marB="1524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3" gridSpan="2">
                  <a:txBody>
                    <a:bodyPr/>
                    <a:lstStyle/>
                    <a:p>
                      <a:pPr marL="171450" indent="-171450" rtl="0" fontAlgn="ctr">
                        <a:buFontTx/>
                        <a:buChar char="-"/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Comfort</a:t>
                      </a:r>
                    </a:p>
                    <a:p>
                      <a:pPr marL="171450" indent="-171450" rtl="0" fontAlgn="ctr">
                        <a:buFontTx/>
                        <a:buChar char="-"/>
                      </a:pPr>
                      <a:endParaRPr lang="en-US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1450" indent="-171450" rtl="0" fontAlgn="ctr">
                        <a:buFontTx/>
                        <a:buChar char="-"/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 easily transition between fashionable state and flat state to alleviate pressure caused by heels. </a:t>
                      </a:r>
                      <a:b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b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b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b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lang="en-US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860" marR="22860" marT="15240" marB="1524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rtl="0" fontAlgn="ctr">
                        <a:buFontTx/>
                        <a:buChar char="-"/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Easy exchanges </a:t>
                      </a:r>
                    </a:p>
                    <a:p>
                      <a:pPr marL="171450" indent="-171450" rtl="0" fontAlgn="ctr">
                        <a:buFontTx/>
                        <a:buChar char="-"/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Favorable customer service </a:t>
                      </a:r>
                    </a:p>
                    <a:p>
                      <a:pPr marL="171450" indent="-171450" rtl="0" fontAlgn="ctr">
                        <a:buFontTx/>
                        <a:buChar char="-"/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Self-service</a:t>
                      </a:r>
                    </a:p>
                  </a:txBody>
                  <a:tcPr marL="22860" marR="22860" marT="15240" marB="1524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rtl="0" fontAlgn="ctr"/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Women</a:t>
                      </a:r>
                    </a:p>
                  </a:txBody>
                  <a:tcPr marL="22860" marR="22860" marT="15240" marB="1524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7731664"/>
                  </a:ext>
                </a:extLst>
              </a:tr>
              <a:tr h="1600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Key Resources</a:t>
                      </a:r>
                    </a:p>
                  </a:txBody>
                  <a:tcPr marL="22860" marR="22860" marT="15240" marB="1524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E2F3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Channels</a:t>
                      </a:r>
                    </a:p>
                  </a:txBody>
                  <a:tcPr marL="22860" marR="22860" marT="15240" marB="1524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E2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65869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rtl="0" fontAlgn="ctr">
                        <a:buFontTx/>
                        <a:buChar char="-"/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Investors </a:t>
                      </a:r>
                    </a:p>
                    <a:p>
                      <a:pPr marL="171450" indent="-171450" rtl="0" fontAlgn="ctr">
                        <a:buFontTx/>
                        <a:buChar char="-"/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Strong Employee Base </a:t>
                      </a:r>
                    </a:p>
                    <a:p>
                      <a:pPr marL="171450" indent="-171450" rtl="0" fontAlgn="ctr">
                        <a:buFontTx/>
                        <a:buChar char="-"/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Return Customers</a:t>
                      </a:r>
                    </a:p>
                    <a:p>
                      <a:pPr marL="171450" indent="-171450" rtl="0" fontAlgn="ctr">
                        <a:buFontTx/>
                        <a:buChar char="-"/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Marketing Plan</a:t>
                      </a:r>
                    </a:p>
                  </a:txBody>
                  <a:tcPr marL="22860" marR="22860" marT="15240" marB="1524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Social Media, particularly Instagram and YouTube (have potential to partner with famous beauty blogger); own website; advertisement both digital and physical (in magazines targeted towards women, Cosmopolitan, Seventeen, Elle, Glamour)</a:t>
                      </a:r>
                    </a:p>
                  </a:txBody>
                  <a:tcPr marL="22860" marR="22860" marT="15240" marB="1524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34264"/>
                  </a:ext>
                </a:extLst>
              </a:tr>
              <a:tr h="167640"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US" sz="12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Cost Structure</a:t>
                      </a:r>
                    </a:p>
                  </a:txBody>
                  <a:tcPr marL="22860" marR="22860" marT="15240" marB="1524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E2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Revenue Streams</a:t>
                      </a:r>
                    </a:p>
                  </a:txBody>
                  <a:tcPr marL="22860" marR="22860" marT="15240" marB="1524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E2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9739747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rtl="0" fontAlgn="ctr"/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Start-up cost (cost to prototype and test); advertising cost (cost to acquire a customer); patenting cost; cost to acquire product (product cost per piece); upsell cost (sell different heel types); shipping costs; marketing costs; branding </a:t>
                      </a:r>
                    </a:p>
                  </a:txBody>
                  <a:tcPr marL="22860" marR="22860" marT="15240" marB="1524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171450" indent="-171450" rtl="0" fontAlgn="ctr">
                        <a:buFontTx/>
                        <a:buChar char="-"/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$1000 from the FAMU-FSU College of Engineering</a:t>
                      </a:r>
                    </a:p>
                    <a:p>
                      <a:pPr marL="171450" indent="-171450" rtl="0" fontAlgn="ctr">
                        <a:buFontTx/>
                        <a:buChar char="-"/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Shoe revenue of 4X the Direct Cost</a:t>
                      </a:r>
                    </a:p>
                  </a:txBody>
                  <a:tcPr marL="22860" marR="22860" marT="15240" marB="1524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758076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AFDFDBE-9333-4D2B-8D80-977DF9030C60}"/>
              </a:ext>
            </a:extLst>
          </p:cNvPr>
          <p:cNvSpPr txBox="1"/>
          <p:nvPr/>
        </p:nvSpPr>
        <p:spPr>
          <a:xfrm>
            <a:off x="0" y="65532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Oladipo</a:t>
            </a:r>
            <a:r>
              <a:rPr lang="en-US" b="1" dirty="0"/>
              <a:t> </a:t>
            </a:r>
            <a:r>
              <a:rPr lang="en-US" b="1" dirty="0" err="1"/>
              <a:t>Jegede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982426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9787B3D-3AE8-4206-8CCB-3598312D6D91}"/>
              </a:ext>
            </a:extLst>
          </p:cNvPr>
          <p:cNvSpPr/>
          <p:nvPr/>
        </p:nvSpPr>
        <p:spPr>
          <a:xfrm>
            <a:off x="-8352" y="0"/>
            <a:ext cx="9152352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75619A04-AE73-414E-9CF2-6D431B7915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7785123"/>
              </p:ext>
            </p:extLst>
          </p:nvPr>
        </p:nvGraphicFramePr>
        <p:xfrm>
          <a:off x="6264" y="0"/>
          <a:ext cx="9137736" cy="6858001"/>
        </p:xfrm>
        <a:graphic>
          <a:graphicData uri="http://schemas.openxmlformats.org/drawingml/2006/table">
            <a:tbl>
              <a:tblPr/>
              <a:tblGrid>
                <a:gridCol w="1827547">
                  <a:extLst>
                    <a:ext uri="{9D8B030D-6E8A-4147-A177-3AD203B41FA5}">
                      <a16:colId xmlns:a16="http://schemas.microsoft.com/office/drawing/2014/main" val="1929642743"/>
                    </a:ext>
                  </a:extLst>
                </a:gridCol>
                <a:gridCol w="1827547">
                  <a:extLst>
                    <a:ext uri="{9D8B030D-6E8A-4147-A177-3AD203B41FA5}">
                      <a16:colId xmlns:a16="http://schemas.microsoft.com/office/drawing/2014/main" val="1606056323"/>
                    </a:ext>
                  </a:extLst>
                </a:gridCol>
                <a:gridCol w="913774">
                  <a:extLst>
                    <a:ext uri="{9D8B030D-6E8A-4147-A177-3AD203B41FA5}">
                      <a16:colId xmlns:a16="http://schemas.microsoft.com/office/drawing/2014/main" val="2814803706"/>
                    </a:ext>
                  </a:extLst>
                </a:gridCol>
                <a:gridCol w="913774">
                  <a:extLst>
                    <a:ext uri="{9D8B030D-6E8A-4147-A177-3AD203B41FA5}">
                      <a16:colId xmlns:a16="http://schemas.microsoft.com/office/drawing/2014/main" val="2831985974"/>
                    </a:ext>
                  </a:extLst>
                </a:gridCol>
                <a:gridCol w="1827547">
                  <a:extLst>
                    <a:ext uri="{9D8B030D-6E8A-4147-A177-3AD203B41FA5}">
                      <a16:colId xmlns:a16="http://schemas.microsoft.com/office/drawing/2014/main" val="3313560364"/>
                    </a:ext>
                  </a:extLst>
                </a:gridCol>
                <a:gridCol w="1827547">
                  <a:extLst>
                    <a:ext uri="{9D8B030D-6E8A-4147-A177-3AD203B41FA5}">
                      <a16:colId xmlns:a16="http://schemas.microsoft.com/office/drawing/2014/main" val="3620914588"/>
                    </a:ext>
                  </a:extLst>
                </a:gridCol>
              </a:tblGrid>
              <a:tr h="53719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Key Partners</a:t>
                      </a:r>
                    </a:p>
                  </a:txBody>
                  <a:tcPr marL="22860" marR="22860" marT="15240" marB="1524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Key Activites</a:t>
                      </a:r>
                    </a:p>
                  </a:txBody>
                  <a:tcPr marL="22860" marR="22860" marT="15240" marB="1524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FE2F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6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Value Propositons</a:t>
                      </a:r>
                    </a:p>
                  </a:txBody>
                  <a:tcPr marL="22860" marR="22860" marT="15240" marB="1524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FE2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Customer Relationships</a:t>
                      </a:r>
                    </a:p>
                  </a:txBody>
                  <a:tcPr marL="22860" marR="22860" marT="15240" marB="1524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Customer Segments</a:t>
                      </a:r>
                    </a:p>
                  </a:txBody>
                  <a:tcPr marL="22860" marR="22860" marT="15240" marB="1524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8897689"/>
                  </a:ext>
                </a:extLst>
              </a:tr>
              <a:tr h="1548382">
                <a:tc rowSpan="3">
                  <a:txBody>
                    <a:bodyPr/>
                    <a:lstStyle/>
                    <a:p>
                      <a:pPr marL="171450" indent="-171450" rtl="0" fontAlgn="ctr">
                        <a:buFontTx/>
                        <a:buChar char="-"/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FAMU-FSU College of Engineering </a:t>
                      </a:r>
                    </a:p>
                    <a:p>
                      <a:pPr marL="171450" indent="-171450" rtl="0" fontAlgn="ctr">
                        <a:buFontTx/>
                        <a:buChar char="-"/>
                      </a:pPr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rtl="0" fontAlgn="ctr">
                        <a:buFontTx/>
                        <a:buNone/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Shoe Manufacturer</a:t>
                      </a:r>
                    </a:p>
                  </a:txBody>
                  <a:tcPr marL="22860" marR="22860" marT="15240" marB="1524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rtl="0" fontAlgn="ctr">
                        <a:buFontTx/>
                        <a:buChar char="-"/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Build and test selected prototype</a:t>
                      </a:r>
                    </a:p>
                    <a:p>
                      <a:pPr marL="171450" indent="-171450" rtl="0" fontAlgn="ctr">
                        <a:buFontTx/>
                        <a:buChar char="-"/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Patent Design</a:t>
                      </a:r>
                    </a:p>
                    <a:p>
                      <a:pPr marL="171450" indent="-171450" rtl="0" fontAlgn="ctr">
                        <a:buFontTx/>
                        <a:buChar char="-"/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Focus on Web Development</a:t>
                      </a:r>
                    </a:p>
                  </a:txBody>
                  <a:tcPr marL="22860" marR="22860" marT="15240" marB="1524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3" gridSpan="2">
                  <a:txBody>
                    <a:bodyPr/>
                    <a:lstStyle/>
                    <a:p>
                      <a:pPr marL="171450" indent="-171450" rtl="0" fontAlgn="ctr">
                        <a:buFontTx/>
                        <a:buChar char="-"/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Comfort</a:t>
                      </a:r>
                    </a:p>
                    <a:p>
                      <a:pPr marL="171450" indent="-171450" rtl="0" fontAlgn="ctr">
                        <a:buFontTx/>
                        <a:buChar char="-"/>
                      </a:pPr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1450" indent="-171450" rtl="0" fontAlgn="ctr">
                        <a:buFontTx/>
                        <a:buChar char="-"/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 easily transition between fashionable state and flat state to alleviate pressure caused by heels. </a:t>
                      </a:r>
                      <a:b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b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b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b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860" marR="22860" marT="15240" marB="1524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rtl="0" fontAlgn="ctr">
                        <a:buFontTx/>
                        <a:buChar char="-"/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Easy exchanges </a:t>
                      </a:r>
                    </a:p>
                    <a:p>
                      <a:pPr marL="171450" indent="-171450" rtl="0" fontAlgn="ctr">
                        <a:buFontTx/>
                        <a:buChar char="-"/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Favorable customer service </a:t>
                      </a:r>
                    </a:p>
                    <a:p>
                      <a:pPr marL="171450" indent="-171450" rtl="0" fontAlgn="ctr">
                        <a:buFontTx/>
                        <a:buChar char="-"/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Self-service</a:t>
                      </a:r>
                    </a:p>
                  </a:txBody>
                  <a:tcPr marL="22860" marR="22860" marT="15240" marB="1524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rtl="0" fontAlgn="ctr"/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Women</a:t>
                      </a:r>
                    </a:p>
                  </a:txBody>
                  <a:tcPr marL="22860" marR="22860" marT="15240" marB="1524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7731664"/>
                  </a:ext>
                </a:extLst>
              </a:tr>
              <a:tr h="2843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Key Resources</a:t>
                      </a:r>
                    </a:p>
                  </a:txBody>
                  <a:tcPr marL="22860" marR="22860" marT="15240" marB="1524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E2F3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Channels</a:t>
                      </a:r>
                    </a:p>
                  </a:txBody>
                  <a:tcPr marL="22860" marR="22860" marT="15240" marB="1524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E2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658697"/>
                  </a:ext>
                </a:extLst>
              </a:tr>
              <a:tr h="290804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rtl="0" fontAlgn="ctr">
                        <a:buFontTx/>
                        <a:buChar char="-"/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Investors </a:t>
                      </a:r>
                    </a:p>
                    <a:p>
                      <a:pPr marL="171450" indent="-171450" rtl="0" fontAlgn="ctr">
                        <a:buFontTx/>
                        <a:buChar char="-"/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Strong Employee Base </a:t>
                      </a:r>
                    </a:p>
                    <a:p>
                      <a:pPr marL="171450" indent="-171450" rtl="0" fontAlgn="ctr">
                        <a:buFontTx/>
                        <a:buChar char="-"/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Return Customers</a:t>
                      </a:r>
                    </a:p>
                    <a:p>
                      <a:pPr marL="171450" indent="-171450" rtl="0" fontAlgn="ctr">
                        <a:buFontTx/>
                        <a:buChar char="-"/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Marketing Plan</a:t>
                      </a:r>
                    </a:p>
                  </a:txBody>
                  <a:tcPr marL="22860" marR="22860" marT="15240" marB="1524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Social Media, particularly Instagram and YouTube (have potential to partner with famous beauty blogger); own website; advertisement both digital and physical (in magazines targeted towards women, Cosmopolitan, Seventeen, Elle, Glamour)</a:t>
                      </a:r>
                    </a:p>
                  </a:txBody>
                  <a:tcPr marL="22860" marR="22860" marT="15240" marB="1524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34264"/>
                  </a:ext>
                </a:extLst>
              </a:tr>
              <a:tr h="284397"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US" sz="16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Cost Structure</a:t>
                      </a:r>
                    </a:p>
                  </a:txBody>
                  <a:tcPr marL="22860" marR="22860" marT="15240" marB="1524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E2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Revenue Streams</a:t>
                      </a:r>
                    </a:p>
                  </a:txBody>
                  <a:tcPr marL="22860" marR="22860" marT="15240" marB="1524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E2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9739747"/>
                  </a:ext>
                </a:extLst>
              </a:tr>
              <a:tr h="1295585">
                <a:tc gridSpan="3">
                  <a:txBody>
                    <a:bodyPr/>
                    <a:lstStyle/>
                    <a:p>
                      <a:pPr rtl="0" fontAlgn="ctr"/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Start-up cost (cost to prototype and test); advertising cost (cost to acquire a customer); patenting cost; cost to acquire product (product cost per piece); upsell cost (sell different heel types); shipping costs; marketing costs; branding </a:t>
                      </a:r>
                    </a:p>
                  </a:txBody>
                  <a:tcPr marL="22860" marR="22860" marT="15240" marB="1524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171450" indent="-171450" rtl="0" fontAlgn="ctr">
                        <a:buFontTx/>
                        <a:buChar char="-"/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$1000 from the FAMU-FSU College of Engineering</a:t>
                      </a:r>
                    </a:p>
                    <a:p>
                      <a:pPr marL="171450" indent="-171450" rtl="0" fontAlgn="ctr">
                        <a:buFontTx/>
                        <a:buChar char="-"/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Shoe revenue of 4X the Direct Cost</a:t>
                      </a:r>
                    </a:p>
                  </a:txBody>
                  <a:tcPr marL="22860" marR="22860" marT="15240" marB="1524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75807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81508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ML 4451 C 2017" id="{F1FFD031-05E0-400A-87E3-C602E9C08D44}" vid="{03AD525F-9407-4182-A997-1CEA86154DA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170814 EML 4551C 2017</Template>
  <TotalTime>515</TotalTime>
  <Words>893</Words>
  <Application>Microsoft Office PowerPoint</Application>
  <PresentationFormat>On-screen Show (4:3)</PresentationFormat>
  <Paragraphs>201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Aharoni</vt:lpstr>
      <vt:lpstr>Arial</vt:lpstr>
      <vt:lpstr>Arial Black</vt:lpstr>
      <vt:lpstr>Arial Rounded MT Bold</vt:lpstr>
      <vt:lpstr>Calibri</vt:lpstr>
      <vt:lpstr>Courier New</vt:lpstr>
      <vt:lpstr>Verdana</vt:lpstr>
      <vt:lpstr>Wingdings</vt:lpstr>
      <vt:lpstr>Office Theme</vt:lpstr>
      <vt:lpstr>Virtual Design Review 4</vt:lpstr>
      <vt:lpstr>PowerPoint Presentation</vt:lpstr>
      <vt:lpstr>PowerPoint Presentation</vt:lpstr>
      <vt:lpstr>Fall 2017: The Problem</vt:lpstr>
      <vt:lpstr>Fall 2017: The Problem</vt:lpstr>
      <vt:lpstr>PowerPoint Presentation</vt:lpstr>
      <vt:lpstr>PowerPoint Presentation</vt:lpstr>
      <vt:lpstr>PowerPoint Presentation</vt:lpstr>
      <vt:lpstr>PowerPoint Presentation</vt:lpstr>
      <vt:lpstr>The Design Problem</vt:lpstr>
      <vt:lpstr>Concept Generation</vt:lpstr>
      <vt:lpstr>First CAD Model</vt:lpstr>
      <vt:lpstr>PowerPoint Presentation</vt:lpstr>
      <vt:lpstr>PowerPoint Presentation</vt:lpstr>
      <vt:lpstr>PowerPoint Presentation</vt:lpstr>
      <vt:lpstr>PowerPoint Presentation</vt:lpstr>
      <vt:lpstr>Future Work: Standardization of Shoe Design </vt:lpstr>
      <vt:lpstr>PowerPoint Presentation</vt:lpstr>
      <vt:lpstr>PowerPoint Presentation</vt:lpstr>
      <vt:lpstr>PowerPoint Presentation</vt:lpstr>
      <vt:lpstr>PowerPoint Presentation</vt:lpstr>
    </vt:vector>
  </TitlesOfParts>
  <Company>FSU Libraries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Team Building Exercise Marshmallow Challenge</dc:title>
  <dc:subject>Mechanical Engineering Template</dc:subject>
  <dc:creator>Zachariah Pramschufer</dc:creator>
  <cp:keywords>Mechanical Engineering</cp:keywords>
  <cp:lastModifiedBy>Kali Nelson</cp:lastModifiedBy>
  <cp:revision>60</cp:revision>
  <dcterms:created xsi:type="dcterms:W3CDTF">2017-09-18T01:18:55Z</dcterms:created>
  <dcterms:modified xsi:type="dcterms:W3CDTF">2018-02-21T23:47:15Z</dcterms:modified>
  <cp:category>Template</cp:category>
</cp:coreProperties>
</file>